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notesMasterIdLst>
    <p:notesMasterId r:id="rId29"/>
  </p:notesMasterIdLst>
  <p:sldSz cx="14630400" cy="8229600"/>
  <p:notesSz cx="8229600" cy="14630400"/>
  <p:embeddedFontLst>
    <p:embeddedFont>
      <p:font typeface="Petrona"/>
      <p:regular r:id="rId34"/>
    </p:embeddedFont>
    <p:embeddedFont>
      <p:font typeface="Petrona"/>
      <p:regular r:id="rId35"/>
    </p:embeddedFont>
    <p:embeddedFont>
      <p:font typeface="Petrona"/>
      <p:regular r:id="rId36"/>
    </p:embeddedFont>
    <p:embeddedFont>
      <p:font typeface="Petrona"/>
      <p:regular r:id="rId37"/>
    </p:embeddedFont>
    <p:embeddedFont>
      <p:font typeface="Inter"/>
      <p:regular r:id="rId38"/>
    </p:embeddedFont>
    <p:embeddedFont>
      <p:font typeface="Inter"/>
      <p:regular r:id="rId39"/>
    </p:embeddedFont>
    <p:embeddedFont>
      <p:font typeface="Inter"/>
      <p:regular r:id="rId40"/>
    </p:embeddedFont>
    <p:embeddedFont>
      <p:font typeface="Inter"/>
      <p:regular r:id="rId4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33" Type="http://schemas.openxmlformats.org/officeDocument/2006/relationships/tableStyles" Target="tableStyles.xml"/><Relationship Id="rId34" Type="http://schemas.openxmlformats.org/officeDocument/2006/relationships/font" Target="fonts/font1.fntdata"/><Relationship Id="rId35" Type="http://schemas.openxmlformats.org/officeDocument/2006/relationships/font" Target="fonts/font2.fntdata"/><Relationship Id="rId36" Type="http://schemas.openxmlformats.org/officeDocument/2006/relationships/font" Target="fonts/font3.fntdata"/><Relationship Id="rId37" Type="http://schemas.openxmlformats.org/officeDocument/2006/relationships/font" Target="fonts/font4.fntdata"/><Relationship Id="rId38" Type="http://schemas.openxmlformats.org/officeDocument/2006/relationships/font" Target="fonts/font5.fntdata"/><Relationship Id="rId39" Type="http://schemas.openxmlformats.org/officeDocument/2006/relationships/font" Target="fonts/font6.fntdata"/><Relationship Id="rId40" Type="http://schemas.openxmlformats.org/officeDocument/2006/relationships/font" Target="fonts/font7.fntdata"/><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shows the relationship between profit and discount value over the course of a year.
We can see that discount value and profit tend to move in opposite directions - when discount value is high, profit is lower, and vice versa.
The highest discount value was in November at over $50,000, while the highest profit was in December at over $43,000.
Analyzing this data can help us understand the tradeoffs between offering discounts and maintaining profitability.
We'll want to find the right balance to maximize revenue while keeping customers satisfied.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California is our top sales state by profit, generating over $76,000 in profit on $457,000 in sales. This is an impressive performance.
• New York is our second highest state by profit, with $74,000 in profit on $311,000 in sales. They are a strong performer as well.
• Texas had negative profit of $-25,000 on $170,000 in sales, the lowest of the states shown. This is concerning and we'll need to investigate further.
• Washington generated $33,000 in profit on $139,000 in sales, a solid result.
• Pennsylvania and Florida both had negative profit, at $-16,000 and $-3,400 respectively. We'll need to focus on improving their performance.
• Overall, California and New York are our top performing states by profit, while Texas, Pennsylvania, and Florida need more attention.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provides an overview of the top sales performers in the organization.
Anna Andreadi is the top performer, accounting for 31.6% of total sales.
Chack Mangee is the second highest performer, contributing 29.6% of sales.
Kelly Williams is the third highest performer, responsible for 21.9% of sales.
Cassandra Brandow rounds out the top performers, generating 17.1% of total sales.
I'll highlight the key strengths and accomplishments of each of these top sales representatives.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we explored using Python was mostly clean, with a few minor issues that we were able to address.
The postal code column had 11 null values, which we were able to fill in manually after determining the missing codes were all for the same state.
The date columns for order and ship dates were in the wrong format, so we converted them to the proper date format.
There was only 1 duplicated row, which we dropped.
Overall, the data is now in a clean, usable state for our analysis.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5-1.png"/><Relationship Id="rId3"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6-1.png"/><Relationship Id="rId3"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7-1.png"/><Relationship Id="rId3"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8-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slideLayout" Target="../slideLayouts/slideLayout11.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slideLayout" Target="../slideLayouts/slideLayout15.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slideLayout" Target="../slideLayouts/slideLayout16.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slideLayout" Target="../slideLayouts/slideLayout18.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slideLayout" Target="../slideLayouts/slideLayout20.xml"/><Relationship Id="rId6"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slideLayout" Target="../slideLayouts/slideLayout21.xml"/><Relationship Id="rId7"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6-1.png"/><Relationship Id="rId2" Type="http://schemas.openxmlformats.org/officeDocument/2006/relationships/image" Target="../media/image-26-2.png"/><Relationship Id="rId3" Type="http://schemas.openxmlformats.org/officeDocument/2006/relationships/image" Target="../media/image-26-3.png"/><Relationship Id="rId4" Type="http://schemas.openxmlformats.org/officeDocument/2006/relationships/image" Target="../media/image-26-4.png"/><Relationship Id="rId5" Type="http://schemas.openxmlformats.org/officeDocument/2006/relationships/slideLayout" Target="../slideLayouts/slideLayout27.xml"/><Relationship Id="rId6"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01528"/>
            <a:ext cx="6453545" cy="779621"/>
          </a:xfrm>
          <a:prstGeom prst="rect">
            <a:avLst/>
          </a:prstGeom>
          <a:noFill/>
          <a:ln/>
        </p:spPr>
        <p:txBody>
          <a:bodyPr wrap="none" lIns="0" tIns="0" rIns="0" bIns="0" rtlCol="0" anchor="t"/>
          <a:lstStyle/>
          <a:p>
            <a:pPr algn="l"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Business Store Analysis</a:t>
            </a:r>
            <a:endParaRPr lang="en-US" sz="4900" dirty="0"/>
          </a:p>
        </p:txBody>
      </p:sp>
      <p:sp>
        <p:nvSpPr>
          <p:cNvPr id="4" name="Text 1"/>
          <p:cNvSpPr/>
          <p:nvPr/>
        </p:nvSpPr>
        <p:spPr>
          <a:xfrm>
            <a:off x="6280190" y="3821311"/>
            <a:ext cx="7556421"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The aim of this project is to derive meaningful business insights from the Superstore US retail dataset and leverage predictive analytics for strategic decision making.</a:t>
            </a:r>
            <a:endParaRPr lang="en-US" sz="1750" dirty="0"/>
          </a:p>
        </p:txBody>
      </p:sp>
      <p:sp>
        <p:nvSpPr>
          <p:cNvPr id="5" name="Text 2"/>
          <p:cNvSpPr/>
          <p:nvPr/>
        </p:nvSpPr>
        <p:spPr>
          <a:xfrm>
            <a:off x="6280190" y="5165169"/>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443895" y="1711166"/>
            <a:ext cx="3742611" cy="467678"/>
          </a:xfrm>
          <a:prstGeom prst="rect">
            <a:avLst/>
          </a:prstGeom>
          <a:noFill/>
          <a:ln/>
        </p:spPr>
        <p:txBody>
          <a:bodyPr wrap="none" lIns="0" tIns="0" rIns="0" bIns="0" rtlCol="0" anchor="t"/>
          <a:lstStyle/>
          <a:p>
            <a:pPr algn="ctr" indent="0" marL="0">
              <a:lnSpc>
                <a:spcPts val="3650"/>
              </a:lnSpc>
              <a:buNone/>
            </a:pPr>
            <a:r>
              <a:rPr lang="en-US" sz="2900" b="1" spc="-59" kern="0" dirty="0">
                <a:solidFill>
                  <a:srgbClr val="F95F88"/>
                </a:solidFill>
                <a:latin typeface="Petrona Bold" pitchFamily="34" charset="0"/>
                <a:ea typeface="Petrona Bold" pitchFamily="34" charset="-122"/>
                <a:cs typeface="Petrona Bold" pitchFamily="34" charset="-120"/>
              </a:rPr>
              <a:t>KPIs</a:t>
            </a:r>
            <a:endParaRPr lang="en-US" sz="2900" dirty="0"/>
          </a:p>
        </p:txBody>
      </p:sp>
      <p:sp>
        <p:nvSpPr>
          <p:cNvPr id="3" name="Shape 1"/>
          <p:cNvSpPr/>
          <p:nvPr/>
        </p:nvSpPr>
        <p:spPr>
          <a:xfrm>
            <a:off x="793790" y="2887623"/>
            <a:ext cx="510302" cy="510302"/>
          </a:xfrm>
          <a:prstGeom prst="roundRect">
            <a:avLst>
              <a:gd name="adj" fmla="val 18669"/>
            </a:avLst>
          </a:prstGeom>
          <a:solidFill>
            <a:srgbClr val="E0D7F4"/>
          </a:solidFill>
          <a:ln w="7620">
            <a:solidFill>
              <a:srgbClr val="C6BDDA"/>
            </a:solidFill>
            <a:prstDash val="solid"/>
          </a:ln>
        </p:spPr>
      </p:sp>
      <p:pic>
        <p:nvPicPr>
          <p:cNvPr id="4" name="Image 0" descr="preencoded.png">    </p:cNvPr>
          <p:cNvPicPr>
            <a:picLocks noChangeAspect="1"/>
          </p:cNvPicPr>
          <p:nvPr/>
        </p:nvPicPr>
        <p:blipFill>
          <a:blip r:embed="rId1"/>
          <a:stretch>
            <a:fillRect/>
          </a:stretch>
        </p:blipFill>
        <p:spPr>
          <a:xfrm>
            <a:off x="861834" y="2908875"/>
            <a:ext cx="374213" cy="467797"/>
          </a:xfrm>
          <a:prstGeom prst="rect">
            <a:avLst/>
          </a:prstGeom>
        </p:spPr>
      </p:pic>
      <p:sp>
        <p:nvSpPr>
          <p:cNvPr id="5" name="Text 2"/>
          <p:cNvSpPr/>
          <p:nvPr/>
        </p:nvSpPr>
        <p:spPr>
          <a:xfrm>
            <a:off x="1530906" y="2887623"/>
            <a:ext cx="345924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Total Customers</a:t>
            </a:r>
            <a:endParaRPr lang="en-US" sz="1750" dirty="0"/>
          </a:p>
        </p:txBody>
      </p:sp>
      <p:sp>
        <p:nvSpPr>
          <p:cNvPr id="6" name="Text 3"/>
          <p:cNvSpPr/>
          <p:nvPr/>
        </p:nvSpPr>
        <p:spPr>
          <a:xfrm>
            <a:off x="1530906" y="3386614"/>
            <a:ext cx="345924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793</a:t>
            </a:r>
            <a:endParaRPr lang="en-US" sz="1750" dirty="0"/>
          </a:p>
        </p:txBody>
      </p:sp>
      <p:sp>
        <p:nvSpPr>
          <p:cNvPr id="7" name="Shape 4"/>
          <p:cNvSpPr/>
          <p:nvPr/>
        </p:nvSpPr>
        <p:spPr>
          <a:xfrm>
            <a:off x="5216962" y="2887623"/>
            <a:ext cx="510302" cy="510302"/>
          </a:xfrm>
          <a:prstGeom prst="roundRect">
            <a:avLst>
              <a:gd name="adj" fmla="val 18669"/>
            </a:avLst>
          </a:prstGeom>
          <a:solidFill>
            <a:srgbClr val="E0D7F4"/>
          </a:solidFill>
          <a:ln w="7620">
            <a:solidFill>
              <a:srgbClr val="C6BDDA"/>
            </a:solidFill>
            <a:prstDash val="solid"/>
          </a:ln>
        </p:spPr>
      </p:sp>
      <p:pic>
        <p:nvPicPr>
          <p:cNvPr id="8" name="Image 1" descr="preencoded.png">    </p:cNvPr>
          <p:cNvPicPr>
            <a:picLocks noChangeAspect="1"/>
          </p:cNvPicPr>
          <p:nvPr/>
        </p:nvPicPr>
        <p:blipFill>
          <a:blip r:embed="rId2"/>
          <a:stretch>
            <a:fillRect/>
          </a:stretch>
        </p:blipFill>
        <p:spPr>
          <a:xfrm>
            <a:off x="5285006" y="2908875"/>
            <a:ext cx="374213" cy="467797"/>
          </a:xfrm>
          <a:prstGeom prst="rect">
            <a:avLst/>
          </a:prstGeom>
        </p:spPr>
      </p:pic>
      <p:sp>
        <p:nvSpPr>
          <p:cNvPr id="9" name="Text 5"/>
          <p:cNvSpPr/>
          <p:nvPr/>
        </p:nvSpPr>
        <p:spPr>
          <a:xfrm>
            <a:off x="5954078" y="2887623"/>
            <a:ext cx="3118842" cy="389930"/>
          </a:xfrm>
          <a:prstGeom prst="rect">
            <a:avLst/>
          </a:prstGeom>
          <a:noFill/>
          <a:ln/>
        </p:spPr>
        <p:txBody>
          <a:bodyPr wrap="non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Total Orders</a:t>
            </a:r>
            <a:endParaRPr lang="en-US" sz="2450" dirty="0"/>
          </a:p>
        </p:txBody>
      </p:sp>
      <p:sp>
        <p:nvSpPr>
          <p:cNvPr id="10" name="Text 6"/>
          <p:cNvSpPr/>
          <p:nvPr/>
        </p:nvSpPr>
        <p:spPr>
          <a:xfrm>
            <a:off x="5954078" y="3413641"/>
            <a:ext cx="345924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5009</a:t>
            </a:r>
            <a:endParaRPr lang="en-US" sz="1750" dirty="0"/>
          </a:p>
        </p:txBody>
      </p:sp>
      <p:sp>
        <p:nvSpPr>
          <p:cNvPr id="11" name="Shape 7"/>
          <p:cNvSpPr/>
          <p:nvPr/>
        </p:nvSpPr>
        <p:spPr>
          <a:xfrm>
            <a:off x="9640133" y="2887623"/>
            <a:ext cx="510302" cy="510302"/>
          </a:xfrm>
          <a:prstGeom prst="roundRect">
            <a:avLst>
              <a:gd name="adj" fmla="val 18669"/>
            </a:avLst>
          </a:prstGeom>
          <a:solidFill>
            <a:srgbClr val="E0D7F4"/>
          </a:solidFill>
          <a:ln w="7620">
            <a:solidFill>
              <a:srgbClr val="C6BDDA"/>
            </a:solidFill>
            <a:prstDash val="solid"/>
          </a:ln>
        </p:spPr>
      </p:sp>
      <p:pic>
        <p:nvPicPr>
          <p:cNvPr id="12" name="Image 2" descr="preencoded.png">    </p:cNvPr>
          <p:cNvPicPr>
            <a:picLocks noChangeAspect="1"/>
          </p:cNvPicPr>
          <p:nvPr/>
        </p:nvPicPr>
        <p:blipFill>
          <a:blip r:embed="rId3"/>
          <a:stretch>
            <a:fillRect/>
          </a:stretch>
        </p:blipFill>
        <p:spPr>
          <a:xfrm>
            <a:off x="9708178" y="2908875"/>
            <a:ext cx="374213" cy="467797"/>
          </a:xfrm>
          <a:prstGeom prst="rect">
            <a:avLst/>
          </a:prstGeom>
        </p:spPr>
      </p:pic>
      <p:sp>
        <p:nvSpPr>
          <p:cNvPr id="13" name="Text 8"/>
          <p:cNvSpPr/>
          <p:nvPr/>
        </p:nvSpPr>
        <p:spPr>
          <a:xfrm>
            <a:off x="10377249" y="2887623"/>
            <a:ext cx="3118842" cy="389930"/>
          </a:xfrm>
          <a:prstGeom prst="rect">
            <a:avLst/>
          </a:prstGeom>
          <a:noFill/>
          <a:ln/>
        </p:spPr>
        <p:txBody>
          <a:bodyPr wrap="non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Total Sales</a:t>
            </a:r>
            <a:endParaRPr lang="en-US" sz="2450" dirty="0"/>
          </a:p>
        </p:txBody>
      </p:sp>
      <p:sp>
        <p:nvSpPr>
          <p:cNvPr id="14" name="Text 9"/>
          <p:cNvSpPr/>
          <p:nvPr/>
        </p:nvSpPr>
        <p:spPr>
          <a:xfrm>
            <a:off x="10377249" y="3413641"/>
            <a:ext cx="345924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2.3M</a:t>
            </a:r>
            <a:endParaRPr lang="en-US" sz="1750" dirty="0"/>
          </a:p>
        </p:txBody>
      </p:sp>
      <p:sp>
        <p:nvSpPr>
          <p:cNvPr id="15" name="Shape 10"/>
          <p:cNvSpPr/>
          <p:nvPr/>
        </p:nvSpPr>
        <p:spPr>
          <a:xfrm>
            <a:off x="793790" y="4258508"/>
            <a:ext cx="510302" cy="510302"/>
          </a:xfrm>
          <a:prstGeom prst="roundRect">
            <a:avLst>
              <a:gd name="adj" fmla="val 18669"/>
            </a:avLst>
          </a:prstGeom>
          <a:solidFill>
            <a:srgbClr val="E0D7F4"/>
          </a:solidFill>
          <a:ln w="7620">
            <a:solidFill>
              <a:srgbClr val="C6BDDA"/>
            </a:solidFill>
            <a:prstDash val="solid"/>
          </a:ln>
        </p:spPr>
      </p:sp>
      <p:pic>
        <p:nvPicPr>
          <p:cNvPr id="16" name="Image 3" descr="preencoded.png">    </p:cNvPr>
          <p:cNvPicPr>
            <a:picLocks noChangeAspect="1"/>
          </p:cNvPicPr>
          <p:nvPr/>
        </p:nvPicPr>
        <p:blipFill>
          <a:blip r:embed="rId4"/>
          <a:stretch>
            <a:fillRect/>
          </a:stretch>
        </p:blipFill>
        <p:spPr>
          <a:xfrm>
            <a:off x="861834" y="4279761"/>
            <a:ext cx="374213" cy="467797"/>
          </a:xfrm>
          <a:prstGeom prst="rect">
            <a:avLst/>
          </a:prstGeom>
        </p:spPr>
      </p:pic>
      <p:sp>
        <p:nvSpPr>
          <p:cNvPr id="17" name="Text 11"/>
          <p:cNvSpPr/>
          <p:nvPr/>
        </p:nvSpPr>
        <p:spPr>
          <a:xfrm>
            <a:off x="1530906" y="4258508"/>
            <a:ext cx="3118842" cy="389930"/>
          </a:xfrm>
          <a:prstGeom prst="rect">
            <a:avLst/>
          </a:prstGeom>
          <a:noFill/>
          <a:ln/>
        </p:spPr>
        <p:txBody>
          <a:bodyPr wrap="non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Total Profit</a:t>
            </a:r>
            <a:endParaRPr lang="en-US" sz="2450" dirty="0"/>
          </a:p>
        </p:txBody>
      </p:sp>
      <p:sp>
        <p:nvSpPr>
          <p:cNvPr id="18" name="Text 12"/>
          <p:cNvSpPr/>
          <p:nvPr/>
        </p:nvSpPr>
        <p:spPr>
          <a:xfrm>
            <a:off x="1530906" y="4784527"/>
            <a:ext cx="345924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0.29M</a:t>
            </a:r>
            <a:endParaRPr lang="en-US" sz="1750" dirty="0"/>
          </a:p>
        </p:txBody>
      </p:sp>
      <p:sp>
        <p:nvSpPr>
          <p:cNvPr id="19" name="Shape 13"/>
          <p:cNvSpPr/>
          <p:nvPr/>
        </p:nvSpPr>
        <p:spPr>
          <a:xfrm>
            <a:off x="5216962" y="4258508"/>
            <a:ext cx="510302" cy="510302"/>
          </a:xfrm>
          <a:prstGeom prst="roundRect">
            <a:avLst>
              <a:gd name="adj" fmla="val 18669"/>
            </a:avLst>
          </a:prstGeom>
          <a:solidFill>
            <a:srgbClr val="E0D7F4"/>
          </a:solidFill>
          <a:ln w="7620">
            <a:solidFill>
              <a:srgbClr val="C6BDDA"/>
            </a:solidFill>
            <a:prstDash val="solid"/>
          </a:ln>
        </p:spPr>
      </p:sp>
      <p:pic>
        <p:nvPicPr>
          <p:cNvPr id="20" name="Image 4" descr="preencoded.png">    </p:cNvPr>
          <p:cNvPicPr>
            <a:picLocks noChangeAspect="1"/>
          </p:cNvPicPr>
          <p:nvPr/>
        </p:nvPicPr>
        <p:blipFill>
          <a:blip r:embed="rId5"/>
          <a:stretch>
            <a:fillRect/>
          </a:stretch>
        </p:blipFill>
        <p:spPr>
          <a:xfrm>
            <a:off x="5285006" y="4279761"/>
            <a:ext cx="374213" cy="467797"/>
          </a:xfrm>
          <a:prstGeom prst="rect">
            <a:avLst/>
          </a:prstGeom>
        </p:spPr>
      </p:pic>
      <p:sp>
        <p:nvSpPr>
          <p:cNvPr id="21" name="Text 14"/>
          <p:cNvSpPr/>
          <p:nvPr/>
        </p:nvSpPr>
        <p:spPr>
          <a:xfrm>
            <a:off x="5954078" y="4258508"/>
            <a:ext cx="3118842" cy="389930"/>
          </a:xfrm>
          <a:prstGeom prst="rect">
            <a:avLst/>
          </a:prstGeom>
          <a:noFill/>
          <a:ln/>
        </p:spPr>
        <p:txBody>
          <a:bodyPr wrap="non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Discount Value</a:t>
            </a:r>
            <a:endParaRPr lang="en-US" sz="2450" dirty="0"/>
          </a:p>
        </p:txBody>
      </p:sp>
      <p:sp>
        <p:nvSpPr>
          <p:cNvPr id="22" name="Text 15"/>
          <p:cNvSpPr/>
          <p:nvPr/>
        </p:nvSpPr>
        <p:spPr>
          <a:xfrm>
            <a:off x="5954078" y="4784527"/>
            <a:ext cx="345924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0.32M</a:t>
            </a:r>
            <a:endParaRPr lang="en-US" sz="1750" dirty="0"/>
          </a:p>
        </p:txBody>
      </p:sp>
      <p:sp>
        <p:nvSpPr>
          <p:cNvPr id="23" name="Shape 16"/>
          <p:cNvSpPr/>
          <p:nvPr/>
        </p:nvSpPr>
        <p:spPr>
          <a:xfrm>
            <a:off x="9640133" y="4258508"/>
            <a:ext cx="510302" cy="510302"/>
          </a:xfrm>
          <a:prstGeom prst="roundRect">
            <a:avLst>
              <a:gd name="adj" fmla="val 18669"/>
            </a:avLst>
          </a:prstGeom>
          <a:solidFill>
            <a:srgbClr val="E0D7F4"/>
          </a:solidFill>
          <a:ln w="7620">
            <a:solidFill>
              <a:srgbClr val="C6BDDA"/>
            </a:solidFill>
            <a:prstDash val="solid"/>
          </a:ln>
        </p:spPr>
      </p:sp>
      <p:pic>
        <p:nvPicPr>
          <p:cNvPr id="24" name="Image 5" descr="preencoded.png">    </p:cNvPr>
          <p:cNvPicPr>
            <a:picLocks noChangeAspect="1"/>
          </p:cNvPicPr>
          <p:nvPr/>
        </p:nvPicPr>
        <p:blipFill>
          <a:blip r:embed="rId6"/>
          <a:stretch>
            <a:fillRect/>
          </a:stretch>
        </p:blipFill>
        <p:spPr>
          <a:xfrm>
            <a:off x="9708178" y="4279761"/>
            <a:ext cx="374213" cy="467797"/>
          </a:xfrm>
          <a:prstGeom prst="rect">
            <a:avLst/>
          </a:prstGeom>
        </p:spPr>
      </p:pic>
      <p:sp>
        <p:nvSpPr>
          <p:cNvPr id="25" name="Text 17"/>
          <p:cNvSpPr/>
          <p:nvPr/>
        </p:nvSpPr>
        <p:spPr>
          <a:xfrm>
            <a:off x="10377249" y="4258508"/>
            <a:ext cx="3118842" cy="389930"/>
          </a:xfrm>
          <a:prstGeom prst="rect">
            <a:avLst/>
          </a:prstGeom>
          <a:noFill/>
          <a:ln/>
        </p:spPr>
        <p:txBody>
          <a:bodyPr wrap="non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Returned Orders</a:t>
            </a:r>
            <a:endParaRPr lang="en-US" sz="2450" dirty="0"/>
          </a:p>
        </p:txBody>
      </p:sp>
      <p:sp>
        <p:nvSpPr>
          <p:cNvPr id="26" name="Text 18"/>
          <p:cNvSpPr/>
          <p:nvPr/>
        </p:nvSpPr>
        <p:spPr>
          <a:xfrm>
            <a:off x="10377249" y="4784527"/>
            <a:ext cx="345924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296</a:t>
            </a:r>
            <a:endParaRPr lang="en-US" sz="1750" dirty="0"/>
          </a:p>
        </p:txBody>
      </p:sp>
      <p:sp>
        <p:nvSpPr>
          <p:cNvPr id="27" name="Shape 19"/>
          <p:cNvSpPr/>
          <p:nvPr/>
        </p:nvSpPr>
        <p:spPr>
          <a:xfrm>
            <a:off x="793790" y="5629394"/>
            <a:ext cx="510302" cy="510302"/>
          </a:xfrm>
          <a:prstGeom prst="roundRect">
            <a:avLst>
              <a:gd name="adj" fmla="val 18669"/>
            </a:avLst>
          </a:prstGeom>
          <a:solidFill>
            <a:srgbClr val="E0D7F4"/>
          </a:solidFill>
          <a:ln w="7620">
            <a:solidFill>
              <a:srgbClr val="C6BDDA"/>
            </a:solidFill>
            <a:prstDash val="solid"/>
          </a:ln>
        </p:spPr>
      </p:sp>
      <p:pic>
        <p:nvPicPr>
          <p:cNvPr id="28" name="Image 6" descr="preencoded.png">    </p:cNvPr>
          <p:cNvPicPr>
            <a:picLocks noChangeAspect="1"/>
          </p:cNvPicPr>
          <p:nvPr/>
        </p:nvPicPr>
        <p:blipFill>
          <a:blip r:embed="rId7"/>
          <a:stretch>
            <a:fillRect/>
          </a:stretch>
        </p:blipFill>
        <p:spPr>
          <a:xfrm>
            <a:off x="861834" y="5650647"/>
            <a:ext cx="374213" cy="467797"/>
          </a:xfrm>
          <a:prstGeom prst="rect">
            <a:avLst/>
          </a:prstGeom>
        </p:spPr>
      </p:pic>
      <p:sp>
        <p:nvSpPr>
          <p:cNvPr id="29" name="Text 20"/>
          <p:cNvSpPr/>
          <p:nvPr/>
        </p:nvSpPr>
        <p:spPr>
          <a:xfrm>
            <a:off x="1530906" y="5629394"/>
            <a:ext cx="3118842" cy="389930"/>
          </a:xfrm>
          <a:prstGeom prst="rect">
            <a:avLst/>
          </a:prstGeom>
          <a:noFill/>
          <a:ln/>
        </p:spPr>
        <p:txBody>
          <a:bodyPr wrap="non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Avg delivery duration</a:t>
            </a:r>
            <a:endParaRPr lang="en-US" sz="2450" dirty="0"/>
          </a:p>
        </p:txBody>
      </p:sp>
      <p:sp>
        <p:nvSpPr>
          <p:cNvPr id="30" name="Text 21"/>
          <p:cNvSpPr/>
          <p:nvPr/>
        </p:nvSpPr>
        <p:spPr>
          <a:xfrm>
            <a:off x="1530906" y="6155412"/>
            <a:ext cx="12305705"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4 days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498991" y="392073"/>
            <a:ext cx="4258628" cy="490061"/>
          </a:xfrm>
          <a:prstGeom prst="rect">
            <a:avLst/>
          </a:prstGeom>
          <a:noFill/>
          <a:ln/>
        </p:spPr>
        <p:txBody>
          <a:bodyPr wrap="none" lIns="0" tIns="0" rIns="0" bIns="0" rtlCol="0" anchor="t"/>
          <a:lstStyle/>
          <a:p>
            <a:pPr algn="l" indent="0" marL="0">
              <a:lnSpc>
                <a:spcPts val="3850"/>
              </a:lnSpc>
              <a:buNone/>
            </a:pPr>
            <a:r>
              <a:rPr lang="en-US" sz="3050" b="1" spc="-62" kern="0" dirty="0">
                <a:solidFill>
                  <a:srgbClr val="F95F88"/>
                </a:solidFill>
                <a:latin typeface="Petrona Bold" pitchFamily="34" charset="0"/>
                <a:ea typeface="Petrona Bold" pitchFamily="34" charset="-122"/>
                <a:cs typeface="Petrona Bold" pitchFamily="34" charset="-120"/>
              </a:rPr>
              <a:t>Sales per each categories</a:t>
            </a:r>
            <a:endParaRPr lang="en-US" sz="3050" dirty="0"/>
          </a:p>
        </p:txBody>
      </p:sp>
      <p:sp>
        <p:nvSpPr>
          <p:cNvPr id="3" name="Text 1"/>
          <p:cNvSpPr/>
          <p:nvPr/>
        </p:nvSpPr>
        <p:spPr>
          <a:xfrm>
            <a:off x="498991" y="1167289"/>
            <a:ext cx="13632418" cy="228124"/>
          </a:xfrm>
          <a:prstGeom prst="rect">
            <a:avLst/>
          </a:prstGeom>
          <a:noFill/>
          <a:ln/>
        </p:spPr>
        <p:txBody>
          <a:bodyPr wrap="none" lIns="0" tIns="0" rIns="0" bIns="0" rtlCol="0" anchor="t"/>
          <a:lstStyle/>
          <a:p>
            <a:pPr algn="l" marL="342900" indent="-342900">
              <a:lnSpc>
                <a:spcPts val="1750"/>
              </a:lnSpc>
              <a:buSzPct val="100000"/>
              <a:buChar char="•"/>
            </a:pPr>
            <a:r>
              <a:rPr lang="en-US" sz="1100" b="1" spc="-22" kern="0" dirty="0">
                <a:solidFill>
                  <a:srgbClr val="272525"/>
                </a:solidFill>
                <a:latin typeface="Inter" pitchFamily="34" charset="0"/>
                <a:ea typeface="Inter" pitchFamily="34" charset="-122"/>
                <a:cs typeface="Inter" pitchFamily="34" charset="-120"/>
              </a:rPr>
              <a:t>Technology</a:t>
            </a:r>
            <a:pPr algn="l" indent="0" marL="0">
              <a:lnSpc>
                <a:spcPts val="1750"/>
              </a:lnSpc>
              <a:buNone/>
            </a:pPr>
            <a:r>
              <a:rPr lang="en-US" sz="1100" spc="-22" kern="0" dirty="0">
                <a:solidFill>
                  <a:srgbClr val="272525"/>
                </a:solidFill>
                <a:latin typeface="Inter" pitchFamily="34" charset="0"/>
                <a:ea typeface="Inter" pitchFamily="34" charset="-122"/>
                <a:cs typeface="Inter" pitchFamily="34" charset="-120"/>
              </a:rPr>
              <a:t> contributes the </a:t>
            </a:r>
            <a:pPr algn="l" indent="0" marL="0">
              <a:lnSpc>
                <a:spcPts val="1750"/>
              </a:lnSpc>
              <a:buNone/>
            </a:pPr>
            <a:r>
              <a:rPr lang="en-US" sz="1100" b="1" spc="-22" kern="0" dirty="0">
                <a:solidFill>
                  <a:srgbClr val="272525"/>
                </a:solidFill>
                <a:latin typeface="Inter" pitchFamily="34" charset="0"/>
                <a:ea typeface="Inter" pitchFamily="34" charset="-122"/>
                <a:cs typeface="Inter" pitchFamily="34" charset="-120"/>
              </a:rPr>
              <a:t>highest profit</a:t>
            </a:r>
            <a:pPr algn="l" indent="0" marL="0">
              <a:lnSpc>
                <a:spcPts val="1750"/>
              </a:lnSpc>
              <a:buNone/>
            </a:pPr>
            <a:r>
              <a:rPr lang="en-US" sz="1100" spc="-22" kern="0" dirty="0">
                <a:solidFill>
                  <a:srgbClr val="272525"/>
                </a:solidFill>
                <a:latin typeface="Inter" pitchFamily="34" charset="0"/>
                <a:ea typeface="Inter" pitchFamily="34" charset="-122"/>
                <a:cs typeface="Inter" pitchFamily="34" charset="-120"/>
              </a:rPr>
              <a:t>, making up </a:t>
            </a:r>
            <a:pPr algn="l" indent="0" marL="0">
              <a:lnSpc>
                <a:spcPts val="1750"/>
              </a:lnSpc>
              <a:buNone/>
            </a:pPr>
            <a:r>
              <a:rPr lang="en-US" sz="1100" b="1" spc="-22" kern="0" dirty="0">
                <a:solidFill>
                  <a:srgbClr val="272525"/>
                </a:solidFill>
                <a:latin typeface="Inter" pitchFamily="34" charset="0"/>
                <a:ea typeface="Inter" pitchFamily="34" charset="-122"/>
                <a:cs typeface="Inter" pitchFamily="34" charset="-120"/>
              </a:rPr>
              <a:t>50.79%</a:t>
            </a:r>
            <a:pPr algn="l" indent="0" marL="0">
              <a:lnSpc>
                <a:spcPts val="1750"/>
              </a:lnSpc>
              <a:buNone/>
            </a:pPr>
            <a:r>
              <a:rPr lang="en-US" sz="1100" spc="-22" kern="0" dirty="0">
                <a:solidFill>
                  <a:srgbClr val="272525"/>
                </a:solidFill>
                <a:latin typeface="Inter" pitchFamily="34" charset="0"/>
                <a:ea typeface="Inter" pitchFamily="34" charset="-122"/>
                <a:cs typeface="Inter" pitchFamily="34" charset="-120"/>
              </a:rPr>
              <a:t> of total profits.</a:t>
            </a:r>
            <a:endParaRPr lang="en-US" sz="1100" dirty="0"/>
          </a:p>
        </p:txBody>
      </p:sp>
      <p:sp>
        <p:nvSpPr>
          <p:cNvPr id="4" name="Text 2"/>
          <p:cNvSpPr/>
          <p:nvPr/>
        </p:nvSpPr>
        <p:spPr>
          <a:xfrm>
            <a:off x="498991" y="1445300"/>
            <a:ext cx="13632418" cy="228124"/>
          </a:xfrm>
          <a:prstGeom prst="rect">
            <a:avLst/>
          </a:prstGeom>
          <a:noFill/>
          <a:ln/>
        </p:spPr>
        <p:txBody>
          <a:bodyPr wrap="none" lIns="0" tIns="0" rIns="0" bIns="0" rtlCol="0" anchor="t"/>
          <a:lstStyle/>
          <a:p>
            <a:pPr algn="l" marL="342900" indent="-342900">
              <a:lnSpc>
                <a:spcPts val="1750"/>
              </a:lnSpc>
              <a:buSzPct val="100000"/>
              <a:buChar char="•"/>
            </a:pPr>
            <a:r>
              <a:rPr lang="en-US" sz="1100" spc="-22" kern="0" dirty="0">
                <a:solidFill>
                  <a:srgbClr val="272525"/>
                </a:solidFill>
                <a:latin typeface="Inter" pitchFamily="34" charset="0"/>
                <a:ea typeface="Inter" pitchFamily="34" charset="-122"/>
                <a:cs typeface="Inter" pitchFamily="34" charset="-120"/>
              </a:rPr>
              <a:t>Followed by </a:t>
            </a:r>
            <a:pPr algn="l" indent="0" marL="0">
              <a:lnSpc>
                <a:spcPts val="1750"/>
              </a:lnSpc>
              <a:buNone/>
            </a:pPr>
            <a:r>
              <a:rPr lang="en-US" sz="1100" b="1" spc="-22" kern="0" dirty="0">
                <a:solidFill>
                  <a:srgbClr val="272525"/>
                </a:solidFill>
                <a:latin typeface="Inter" pitchFamily="34" charset="0"/>
                <a:ea typeface="Inter" pitchFamily="34" charset="-122"/>
                <a:cs typeface="Inter" pitchFamily="34" charset="-120"/>
              </a:rPr>
              <a:t>Office Supplies</a:t>
            </a:r>
            <a:pPr algn="l" indent="0" marL="0">
              <a:lnSpc>
                <a:spcPts val="1750"/>
              </a:lnSpc>
              <a:buNone/>
            </a:pPr>
            <a:r>
              <a:rPr lang="en-US" sz="1100" spc="-22" kern="0" dirty="0">
                <a:solidFill>
                  <a:srgbClr val="272525"/>
                </a:solidFill>
                <a:latin typeface="Inter" pitchFamily="34" charset="0"/>
                <a:ea typeface="Inter" pitchFamily="34" charset="-122"/>
                <a:cs typeface="Inter" pitchFamily="34" charset="-120"/>
              </a:rPr>
              <a:t> with </a:t>
            </a:r>
            <a:pPr algn="l" indent="0" marL="0">
              <a:lnSpc>
                <a:spcPts val="1750"/>
              </a:lnSpc>
              <a:buNone/>
            </a:pPr>
            <a:r>
              <a:rPr lang="en-US" sz="1100" b="1" spc="-22" kern="0" dirty="0">
                <a:solidFill>
                  <a:srgbClr val="272525"/>
                </a:solidFill>
                <a:latin typeface="Inter" pitchFamily="34" charset="0"/>
                <a:ea typeface="Inter" pitchFamily="34" charset="-122"/>
                <a:cs typeface="Inter" pitchFamily="34" charset="-120"/>
              </a:rPr>
              <a:t>42.77%</a:t>
            </a:r>
            <a:pPr algn="l" indent="0" marL="0">
              <a:lnSpc>
                <a:spcPts val="1750"/>
              </a:lnSpc>
              <a:buNone/>
            </a:pPr>
            <a:r>
              <a:rPr lang="en-US" sz="1100" spc="-22" kern="0" dirty="0">
                <a:solidFill>
                  <a:srgbClr val="272525"/>
                </a:solidFill>
                <a:latin typeface="Inter" pitchFamily="34" charset="0"/>
                <a:ea typeface="Inter" pitchFamily="34" charset="-122"/>
                <a:cs typeface="Inter" pitchFamily="34" charset="-120"/>
              </a:rPr>
              <a:t>, indicating strong demand and efficient pricing.</a:t>
            </a:r>
            <a:endParaRPr lang="en-US" sz="1100" dirty="0"/>
          </a:p>
        </p:txBody>
      </p:sp>
      <p:sp>
        <p:nvSpPr>
          <p:cNvPr id="5" name="Text 3"/>
          <p:cNvSpPr/>
          <p:nvPr/>
        </p:nvSpPr>
        <p:spPr>
          <a:xfrm>
            <a:off x="498991" y="1723311"/>
            <a:ext cx="13632418" cy="228124"/>
          </a:xfrm>
          <a:prstGeom prst="rect">
            <a:avLst/>
          </a:prstGeom>
          <a:noFill/>
          <a:ln/>
        </p:spPr>
        <p:txBody>
          <a:bodyPr wrap="none" lIns="0" tIns="0" rIns="0" bIns="0" rtlCol="0" anchor="t"/>
          <a:lstStyle/>
          <a:p>
            <a:pPr algn="l" marL="342900" indent="-342900">
              <a:lnSpc>
                <a:spcPts val="1750"/>
              </a:lnSpc>
              <a:buSzPct val="100000"/>
              <a:buChar char="•"/>
            </a:pPr>
            <a:r>
              <a:rPr lang="en-US" sz="1100" b="1" spc="-22" kern="0" dirty="0">
                <a:solidFill>
                  <a:srgbClr val="272525"/>
                </a:solidFill>
                <a:latin typeface="Inter" pitchFamily="34" charset="0"/>
                <a:ea typeface="Inter" pitchFamily="34" charset="-122"/>
                <a:cs typeface="Inter" pitchFamily="34" charset="-120"/>
              </a:rPr>
              <a:t>Furniture</a:t>
            </a:r>
            <a:pPr algn="l" indent="0" marL="0">
              <a:lnSpc>
                <a:spcPts val="1750"/>
              </a:lnSpc>
              <a:buNone/>
            </a:pPr>
            <a:r>
              <a:rPr lang="en-US" sz="1100" spc="-22" kern="0" dirty="0">
                <a:solidFill>
                  <a:srgbClr val="272525"/>
                </a:solidFill>
                <a:latin typeface="Inter" pitchFamily="34" charset="0"/>
                <a:ea typeface="Inter" pitchFamily="34" charset="-122"/>
                <a:cs typeface="Inter" pitchFamily="34" charset="-120"/>
              </a:rPr>
              <a:t>, however, lags behind at </a:t>
            </a:r>
            <a:pPr algn="l" indent="0" marL="0">
              <a:lnSpc>
                <a:spcPts val="1750"/>
              </a:lnSpc>
              <a:buNone/>
            </a:pPr>
            <a:r>
              <a:rPr lang="en-US" sz="1100" b="1" spc="-22" kern="0" dirty="0">
                <a:solidFill>
                  <a:srgbClr val="272525"/>
                </a:solidFill>
                <a:latin typeface="Inter" pitchFamily="34" charset="0"/>
                <a:ea typeface="Inter" pitchFamily="34" charset="-122"/>
                <a:cs typeface="Inter" pitchFamily="34" charset="-120"/>
              </a:rPr>
              <a:t>6.44%</a:t>
            </a:r>
            <a:pPr algn="l" indent="0" marL="0">
              <a:lnSpc>
                <a:spcPts val="1750"/>
              </a:lnSpc>
              <a:buNone/>
            </a:pPr>
            <a:r>
              <a:rPr lang="en-US" sz="1100" spc="-22" kern="0" dirty="0">
                <a:solidFill>
                  <a:srgbClr val="272525"/>
                </a:solidFill>
                <a:latin typeface="Inter" pitchFamily="34" charset="0"/>
                <a:ea typeface="Inter" pitchFamily="34" charset="-122"/>
                <a:cs typeface="Inter" pitchFamily="34" charset="-120"/>
              </a:rPr>
              <a:t>, which may need strategic pricing or promotional support.</a:t>
            </a:r>
            <a:endParaRPr lang="en-US" sz="1100" dirty="0"/>
          </a:p>
        </p:txBody>
      </p:sp>
      <p:pic>
        <p:nvPicPr>
          <p:cNvPr id="6" name="Image 0" descr="preencoded.png">    </p:cNvPr>
          <p:cNvPicPr>
            <a:picLocks noChangeAspect="1"/>
          </p:cNvPicPr>
          <p:nvPr/>
        </p:nvPicPr>
        <p:blipFill>
          <a:blip r:embed="rId1"/>
          <a:stretch>
            <a:fillRect/>
          </a:stretch>
        </p:blipFill>
        <p:spPr>
          <a:xfrm>
            <a:off x="498991" y="2111812"/>
            <a:ext cx="13632418" cy="7461052"/>
          </a:xfrm>
          <a:prstGeom prst="rect">
            <a:avLst/>
          </a:prstGeom>
        </p:spPr>
      </p:pic>
      <p:sp>
        <p:nvSpPr>
          <p:cNvPr id="7" name="Shape 4"/>
          <p:cNvSpPr/>
          <p:nvPr/>
        </p:nvSpPr>
        <p:spPr>
          <a:xfrm>
            <a:off x="4160163" y="9603343"/>
            <a:ext cx="142518" cy="142518"/>
          </a:xfrm>
          <a:prstGeom prst="roundRect">
            <a:avLst>
              <a:gd name="adj" fmla="val 12832"/>
            </a:avLst>
          </a:prstGeom>
          <a:solidFill>
            <a:srgbClr val="1D113C"/>
          </a:solidFill>
          <a:ln/>
        </p:spPr>
      </p:sp>
      <p:sp>
        <p:nvSpPr>
          <p:cNvPr id="8" name="Text 5"/>
          <p:cNvSpPr/>
          <p:nvPr/>
        </p:nvSpPr>
        <p:spPr>
          <a:xfrm>
            <a:off x="4363641" y="9603343"/>
            <a:ext cx="577810" cy="142518"/>
          </a:xfrm>
          <a:prstGeom prst="rect">
            <a:avLst/>
          </a:prstGeom>
          <a:noFill/>
          <a:ln/>
        </p:spPr>
        <p:txBody>
          <a:bodyPr wrap="none" lIns="0" tIns="0" rIns="0" bIns="0" rtlCol="0" anchor="t"/>
          <a:lstStyle/>
          <a:p>
            <a:pPr algn="l" indent="0" marL="0">
              <a:lnSpc>
                <a:spcPts val="1100"/>
              </a:lnSpc>
              <a:buNone/>
            </a:pPr>
            <a:r>
              <a:rPr lang="en-US" sz="1100" spc="-22" kern="0" dirty="0">
                <a:solidFill>
                  <a:srgbClr val="272525"/>
                </a:solidFill>
                <a:latin typeface="Inter" pitchFamily="34" charset="0"/>
                <a:ea typeface="Inter" pitchFamily="34" charset="-122"/>
                <a:cs typeface="Inter" pitchFamily="34" charset="-120"/>
              </a:rPr>
              <a:t>Furniture</a:t>
            </a:r>
            <a:endParaRPr lang="en-US" sz="1100" dirty="0"/>
          </a:p>
        </p:txBody>
      </p:sp>
      <p:sp>
        <p:nvSpPr>
          <p:cNvPr id="9" name="Shape 6"/>
          <p:cNvSpPr/>
          <p:nvPr/>
        </p:nvSpPr>
        <p:spPr>
          <a:xfrm>
            <a:off x="6721912" y="9603343"/>
            <a:ext cx="142518" cy="142518"/>
          </a:xfrm>
          <a:prstGeom prst="roundRect">
            <a:avLst>
              <a:gd name="adj" fmla="val 12832"/>
            </a:avLst>
          </a:prstGeom>
          <a:solidFill>
            <a:srgbClr val="4E2C9F"/>
          </a:solidFill>
          <a:ln/>
        </p:spPr>
      </p:sp>
      <p:sp>
        <p:nvSpPr>
          <p:cNvPr id="10" name="Text 7"/>
          <p:cNvSpPr/>
          <p:nvPr/>
        </p:nvSpPr>
        <p:spPr>
          <a:xfrm>
            <a:off x="6925389" y="9603343"/>
            <a:ext cx="982861" cy="142518"/>
          </a:xfrm>
          <a:prstGeom prst="rect">
            <a:avLst/>
          </a:prstGeom>
          <a:noFill/>
          <a:ln/>
        </p:spPr>
        <p:txBody>
          <a:bodyPr wrap="none" lIns="0" tIns="0" rIns="0" bIns="0" rtlCol="0" anchor="t"/>
          <a:lstStyle/>
          <a:p>
            <a:pPr algn="l" indent="0" marL="0">
              <a:lnSpc>
                <a:spcPts val="1100"/>
              </a:lnSpc>
              <a:buNone/>
            </a:pPr>
            <a:r>
              <a:rPr lang="en-US" sz="1100" spc="-22" kern="0" dirty="0">
                <a:solidFill>
                  <a:srgbClr val="272525"/>
                </a:solidFill>
                <a:latin typeface="Inter" pitchFamily="34" charset="0"/>
                <a:ea typeface="Inter" pitchFamily="34" charset="-122"/>
                <a:cs typeface="Inter" pitchFamily="34" charset="-120"/>
              </a:rPr>
              <a:t>Office Supplies</a:t>
            </a:r>
            <a:endParaRPr lang="en-US" sz="1100" dirty="0"/>
          </a:p>
        </p:txBody>
      </p:sp>
      <p:sp>
        <p:nvSpPr>
          <p:cNvPr id="11" name="Shape 8"/>
          <p:cNvSpPr/>
          <p:nvPr/>
        </p:nvSpPr>
        <p:spPr>
          <a:xfrm>
            <a:off x="9688830" y="9603343"/>
            <a:ext cx="142518" cy="142518"/>
          </a:xfrm>
          <a:prstGeom prst="roundRect">
            <a:avLst>
              <a:gd name="adj" fmla="val 12832"/>
            </a:avLst>
          </a:prstGeom>
          <a:solidFill>
            <a:srgbClr val="8F70D8"/>
          </a:solidFill>
          <a:ln/>
        </p:spPr>
      </p:sp>
      <p:sp>
        <p:nvSpPr>
          <p:cNvPr id="12" name="Text 9"/>
          <p:cNvSpPr/>
          <p:nvPr/>
        </p:nvSpPr>
        <p:spPr>
          <a:xfrm>
            <a:off x="9892308" y="9603343"/>
            <a:ext cx="758309" cy="142518"/>
          </a:xfrm>
          <a:prstGeom prst="rect">
            <a:avLst/>
          </a:prstGeom>
          <a:noFill/>
          <a:ln/>
        </p:spPr>
        <p:txBody>
          <a:bodyPr wrap="none" lIns="0" tIns="0" rIns="0" bIns="0" rtlCol="0" anchor="t"/>
          <a:lstStyle/>
          <a:p>
            <a:pPr algn="l" indent="0" marL="0">
              <a:lnSpc>
                <a:spcPts val="1100"/>
              </a:lnSpc>
              <a:buNone/>
            </a:pPr>
            <a:r>
              <a:rPr lang="en-US" sz="1100" spc="-22" kern="0" dirty="0">
                <a:solidFill>
                  <a:srgbClr val="272525"/>
                </a:solidFill>
                <a:latin typeface="Inter" pitchFamily="34" charset="0"/>
                <a:ea typeface="Inter" pitchFamily="34" charset="-122"/>
                <a:cs typeface="Inter" pitchFamily="34" charset="-120"/>
              </a:rPr>
              <a:t>Technology</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48521" y="431006"/>
            <a:ext cx="4950143" cy="323255"/>
          </a:xfrm>
          <a:prstGeom prst="rect">
            <a:avLst/>
          </a:prstGeom>
          <a:noFill/>
          <a:ln/>
        </p:spPr>
        <p:txBody>
          <a:bodyPr wrap="none" lIns="0" tIns="0" rIns="0" bIns="0" rtlCol="0" anchor="t"/>
          <a:lstStyle/>
          <a:p>
            <a:pPr algn="l" indent="0" marL="0">
              <a:lnSpc>
                <a:spcPts val="2500"/>
              </a:lnSpc>
              <a:buNone/>
            </a:pPr>
            <a:r>
              <a:rPr lang="en-US" sz="2000" b="1" spc="-41" kern="0" dirty="0">
                <a:solidFill>
                  <a:srgbClr val="F95F88"/>
                </a:solidFill>
                <a:latin typeface="Petrona Bold" pitchFamily="34" charset="0"/>
                <a:ea typeface="Petrona Bold" pitchFamily="34" charset="-122"/>
                <a:cs typeface="Petrona Bold" pitchFamily="34" charset="-120"/>
              </a:rPr>
              <a:t>Analysis the Top 1 Product in each Category:</a:t>
            </a:r>
            <a:endParaRPr lang="en-US" sz="2000" dirty="0"/>
          </a:p>
        </p:txBody>
      </p:sp>
      <p:pic>
        <p:nvPicPr>
          <p:cNvPr id="3" name="Image 0" descr="preencoded.png">    </p:cNvPr>
          <p:cNvPicPr>
            <a:picLocks noChangeAspect="1"/>
          </p:cNvPicPr>
          <p:nvPr/>
        </p:nvPicPr>
        <p:blipFill>
          <a:blip r:embed="rId1"/>
          <a:stretch>
            <a:fillRect/>
          </a:stretch>
        </p:blipFill>
        <p:spPr>
          <a:xfrm>
            <a:off x="568047" y="1125617"/>
            <a:ext cx="88106" cy="117515"/>
          </a:xfrm>
          <a:prstGeom prst="rect">
            <a:avLst/>
          </a:prstGeom>
        </p:spPr>
      </p:pic>
      <p:sp>
        <p:nvSpPr>
          <p:cNvPr id="4" name="Text 1"/>
          <p:cNvSpPr/>
          <p:nvPr/>
        </p:nvSpPr>
        <p:spPr>
          <a:xfrm>
            <a:off x="783550" y="1067633"/>
            <a:ext cx="2304574" cy="250627"/>
          </a:xfrm>
          <a:prstGeom prst="rect">
            <a:avLst/>
          </a:prstGeom>
          <a:noFill/>
          <a:ln/>
        </p:spPr>
        <p:txBody>
          <a:bodyPr wrap="none" lIns="0" tIns="0" rIns="0" bIns="0" rtlCol="0" anchor="t"/>
          <a:lstStyle/>
          <a:p>
            <a:pPr algn="l" indent="0" marL="0">
              <a:lnSpc>
                <a:spcPts val="1950"/>
              </a:lnSpc>
              <a:buNone/>
            </a:pPr>
            <a:r>
              <a:rPr lang="en-US" sz="1200" b="1" spc="-25" kern="0" dirty="0">
                <a:solidFill>
                  <a:srgbClr val="272525"/>
                </a:solidFill>
                <a:latin typeface="Inter" pitchFamily="34" charset="0"/>
                <a:ea typeface="Inter" pitchFamily="34" charset="-122"/>
                <a:cs typeface="Inter" pitchFamily="34" charset="-120"/>
              </a:rPr>
              <a:t>Technology</a:t>
            </a:r>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 </a:t>
            </a:r>
            <a:pPr algn="l" indent="0" marL="0">
              <a:lnSpc>
                <a:spcPts val="1950"/>
              </a:lnSpc>
              <a:buNone/>
            </a:pPr>
            <a:r>
              <a:rPr lang="en-US" sz="1200" b="1" i="1" spc="-25" kern="0" dirty="0">
                <a:solidFill>
                  <a:srgbClr val="272525"/>
                </a:solidFill>
                <a:latin typeface="Inter" pitchFamily="34" charset="0"/>
                <a:ea typeface="Inter" pitchFamily="34" charset="-122"/>
                <a:cs typeface="Inter" pitchFamily="34" charset="-120"/>
              </a:rPr>
              <a:t>Cisco Tele System</a:t>
            </a:r>
            <a:endParaRPr lang="en-US" sz="1200" dirty="0"/>
          </a:p>
        </p:txBody>
      </p:sp>
      <p:sp>
        <p:nvSpPr>
          <p:cNvPr id="5" name="Text 2"/>
          <p:cNvSpPr/>
          <p:nvPr/>
        </p:nvSpPr>
        <p:spPr>
          <a:xfrm>
            <a:off x="548521" y="1494473"/>
            <a:ext cx="13533358" cy="250627"/>
          </a:xfrm>
          <a:prstGeom prst="rect">
            <a:avLst/>
          </a:prstGeom>
          <a:noFill/>
          <a:ln/>
        </p:spPr>
        <p:txBody>
          <a:bodyPr wrap="none" lIns="0" tIns="0" rIns="0" bIns="0" rtlCol="0" anchor="t"/>
          <a:lstStyle/>
          <a:p>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Significant discounting caused a </a:t>
            </a:r>
            <a:pPr algn="l" indent="0" marL="0">
              <a:lnSpc>
                <a:spcPts val="1950"/>
              </a:lnSpc>
              <a:buNone/>
            </a:pPr>
            <a:r>
              <a:rPr lang="en-US" sz="1200" b="1" spc="-25" kern="0" dirty="0">
                <a:solidFill>
                  <a:srgbClr val="272525"/>
                </a:solidFill>
                <a:latin typeface="Inter" pitchFamily="34" charset="0"/>
                <a:ea typeface="Inter" pitchFamily="34" charset="-122"/>
                <a:cs typeface="Inter" pitchFamily="34" charset="-120"/>
              </a:rPr>
              <a:t>net loss</a:t>
            </a:r>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 despite strong sales.</a:t>
            </a:r>
            <a:endParaRPr lang="en-US" sz="1200" dirty="0"/>
          </a:p>
        </p:txBody>
      </p:sp>
      <p:pic>
        <p:nvPicPr>
          <p:cNvPr id="6" name="Image 1" descr="preencoded.png">    </p:cNvPr>
          <p:cNvPicPr>
            <a:picLocks noChangeAspect="1"/>
          </p:cNvPicPr>
          <p:nvPr/>
        </p:nvPicPr>
        <p:blipFill>
          <a:blip r:embed="rId2"/>
          <a:stretch>
            <a:fillRect/>
          </a:stretch>
        </p:blipFill>
        <p:spPr>
          <a:xfrm>
            <a:off x="568047" y="1979295"/>
            <a:ext cx="88106" cy="117515"/>
          </a:xfrm>
          <a:prstGeom prst="rect">
            <a:avLst/>
          </a:prstGeom>
        </p:spPr>
      </p:pic>
      <p:sp>
        <p:nvSpPr>
          <p:cNvPr id="7" name="Text 3"/>
          <p:cNvSpPr/>
          <p:nvPr/>
        </p:nvSpPr>
        <p:spPr>
          <a:xfrm>
            <a:off x="783550" y="1921312"/>
            <a:ext cx="2345650" cy="250627"/>
          </a:xfrm>
          <a:prstGeom prst="rect">
            <a:avLst/>
          </a:prstGeom>
          <a:noFill/>
          <a:ln/>
        </p:spPr>
        <p:txBody>
          <a:bodyPr wrap="none" lIns="0" tIns="0" rIns="0" bIns="0" rtlCol="0" anchor="t"/>
          <a:lstStyle/>
          <a:p>
            <a:pPr algn="l" indent="0" marL="0">
              <a:lnSpc>
                <a:spcPts val="1950"/>
              </a:lnSpc>
              <a:buNone/>
            </a:pPr>
            <a:r>
              <a:rPr lang="en-US" sz="1200" b="1" spc="-25" kern="0" dirty="0">
                <a:solidFill>
                  <a:srgbClr val="272525"/>
                </a:solidFill>
                <a:latin typeface="Inter" pitchFamily="34" charset="0"/>
                <a:ea typeface="Inter" pitchFamily="34" charset="-122"/>
                <a:cs typeface="Inter" pitchFamily="34" charset="-120"/>
              </a:rPr>
              <a:t>Furniture</a:t>
            </a:r>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 </a:t>
            </a:r>
            <a:pPr algn="l" indent="0" marL="0">
              <a:lnSpc>
                <a:spcPts val="1950"/>
              </a:lnSpc>
              <a:buNone/>
            </a:pPr>
            <a:r>
              <a:rPr lang="en-US" sz="1200" b="1" i="1" spc="-25" kern="0" dirty="0">
                <a:solidFill>
                  <a:srgbClr val="272525"/>
                </a:solidFill>
                <a:latin typeface="Inter" pitchFamily="34" charset="0"/>
                <a:ea typeface="Inter" pitchFamily="34" charset="-122"/>
                <a:cs typeface="Inter" pitchFamily="34" charset="-120"/>
              </a:rPr>
              <a:t>Chairs for Big and Tall</a:t>
            </a:r>
            <a:endParaRPr lang="en-US" sz="1200" dirty="0"/>
          </a:p>
        </p:txBody>
      </p:sp>
      <p:sp>
        <p:nvSpPr>
          <p:cNvPr id="8" name="Text 4"/>
          <p:cNvSpPr/>
          <p:nvPr/>
        </p:nvSpPr>
        <p:spPr>
          <a:xfrm>
            <a:off x="548521" y="2348151"/>
            <a:ext cx="13533358" cy="250627"/>
          </a:xfrm>
          <a:prstGeom prst="rect">
            <a:avLst/>
          </a:prstGeom>
          <a:noFill/>
          <a:ln/>
        </p:spPr>
        <p:txBody>
          <a:bodyPr wrap="none" lIns="0" tIns="0" rIns="0" bIns="0" rtlCol="0" anchor="t"/>
          <a:lstStyle/>
          <a:p>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Another </a:t>
            </a:r>
            <a:pPr algn="l" indent="0" marL="0">
              <a:lnSpc>
                <a:spcPts val="1950"/>
              </a:lnSpc>
              <a:buNone/>
            </a:pPr>
            <a:r>
              <a:rPr lang="en-US" sz="1200" b="1" spc="-25" kern="0" dirty="0">
                <a:solidFill>
                  <a:srgbClr val="272525"/>
                </a:solidFill>
                <a:latin typeface="Inter" pitchFamily="34" charset="0"/>
                <a:ea typeface="Inter" pitchFamily="34" charset="-122"/>
                <a:cs typeface="Inter" pitchFamily="34" charset="-120"/>
              </a:rPr>
              <a:t>unprofitable item</a:t>
            </a:r>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 calling for a review of discount strategies.</a:t>
            </a:r>
            <a:endParaRPr lang="en-US" sz="1200" dirty="0"/>
          </a:p>
        </p:txBody>
      </p:sp>
      <p:pic>
        <p:nvPicPr>
          <p:cNvPr id="9" name="Image 2" descr="preencoded.png">    </p:cNvPr>
          <p:cNvPicPr>
            <a:picLocks noChangeAspect="1"/>
          </p:cNvPicPr>
          <p:nvPr/>
        </p:nvPicPr>
        <p:blipFill>
          <a:blip r:embed="rId3"/>
          <a:stretch>
            <a:fillRect/>
          </a:stretch>
        </p:blipFill>
        <p:spPr>
          <a:xfrm>
            <a:off x="568047" y="2832973"/>
            <a:ext cx="88106" cy="117515"/>
          </a:xfrm>
          <a:prstGeom prst="rect">
            <a:avLst/>
          </a:prstGeom>
        </p:spPr>
      </p:pic>
      <p:sp>
        <p:nvSpPr>
          <p:cNvPr id="10" name="Text 5"/>
          <p:cNvSpPr/>
          <p:nvPr/>
        </p:nvSpPr>
        <p:spPr>
          <a:xfrm>
            <a:off x="783550" y="2774990"/>
            <a:ext cx="2935010" cy="250627"/>
          </a:xfrm>
          <a:prstGeom prst="rect">
            <a:avLst/>
          </a:prstGeom>
          <a:noFill/>
          <a:ln/>
        </p:spPr>
        <p:txBody>
          <a:bodyPr wrap="none" lIns="0" tIns="0" rIns="0" bIns="0" rtlCol="0" anchor="t"/>
          <a:lstStyle/>
          <a:p>
            <a:pPr algn="l" indent="0" marL="0">
              <a:lnSpc>
                <a:spcPts val="1950"/>
              </a:lnSpc>
              <a:buNone/>
            </a:pPr>
            <a:r>
              <a:rPr lang="en-US" sz="1200" b="1" spc="-25" kern="0" dirty="0">
                <a:solidFill>
                  <a:srgbClr val="272525"/>
                </a:solidFill>
                <a:latin typeface="Inter" pitchFamily="34" charset="0"/>
                <a:ea typeface="Inter" pitchFamily="34" charset="-122"/>
                <a:cs typeface="Inter" pitchFamily="34" charset="-120"/>
              </a:rPr>
              <a:t>Office Supplies</a:t>
            </a:r>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 </a:t>
            </a:r>
            <a:pPr algn="l" indent="0" marL="0">
              <a:lnSpc>
                <a:spcPts val="1950"/>
              </a:lnSpc>
              <a:buNone/>
            </a:pPr>
            <a:r>
              <a:rPr lang="en-US" sz="1200" b="1" i="1" spc="-25" kern="0" dirty="0">
                <a:solidFill>
                  <a:srgbClr val="272525"/>
                </a:solidFill>
                <a:latin typeface="Inter" pitchFamily="34" charset="0"/>
                <a:ea typeface="Inter" pitchFamily="34" charset="-122"/>
                <a:cs typeface="Inter" pitchFamily="34" charset="-120"/>
              </a:rPr>
              <a:t>Manual Binding System</a:t>
            </a:r>
            <a:endParaRPr lang="en-US" sz="1200" dirty="0"/>
          </a:p>
        </p:txBody>
      </p:sp>
      <p:sp>
        <p:nvSpPr>
          <p:cNvPr id="11" name="Text 6"/>
          <p:cNvSpPr/>
          <p:nvPr/>
        </p:nvSpPr>
        <p:spPr>
          <a:xfrm>
            <a:off x="548521" y="3201829"/>
            <a:ext cx="13533358" cy="250627"/>
          </a:xfrm>
          <a:prstGeom prst="rect">
            <a:avLst/>
          </a:prstGeom>
          <a:noFill/>
          <a:ln/>
        </p:spPr>
        <p:txBody>
          <a:bodyPr wrap="none" lIns="0" tIns="0" rIns="0" bIns="0" rtlCol="0" anchor="t"/>
          <a:lstStyle/>
          <a:p>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Highest profit without discount – an example of an </a:t>
            </a:r>
            <a:pPr algn="l" indent="0" marL="0">
              <a:lnSpc>
                <a:spcPts val="1950"/>
              </a:lnSpc>
              <a:buNone/>
            </a:pPr>
            <a:r>
              <a:rPr lang="en-US" sz="1200" b="1" spc="-25" kern="0" dirty="0">
                <a:solidFill>
                  <a:srgbClr val="272525"/>
                </a:solidFill>
                <a:latin typeface="Inter" pitchFamily="34" charset="0"/>
                <a:ea typeface="Inter" pitchFamily="34" charset="-122"/>
                <a:cs typeface="Inter" pitchFamily="34" charset="-120"/>
              </a:rPr>
              <a:t>ideal pricing model </a:t>
            </a:r>
            <a:pPr algn="l" indent="0" marL="0">
              <a:lnSpc>
                <a:spcPts val="1950"/>
              </a:lnSpc>
              <a:buNone/>
            </a:pPr>
            <a:r>
              <a:rPr lang="en-US" sz="1200" spc="-25" kern="0" dirty="0">
                <a:solidFill>
                  <a:srgbClr val="272525"/>
                </a:solidFill>
                <a:latin typeface="Inter" pitchFamily="34" charset="0"/>
                <a:ea typeface="Inter" pitchFamily="34" charset="-122"/>
                <a:cs typeface="Inter" pitchFamily="34" charset="-120"/>
              </a:rPr>
              <a:t>!</a:t>
            </a:r>
            <a:endParaRPr lang="en-US" sz="1200" dirty="0"/>
          </a:p>
        </p:txBody>
      </p:sp>
      <p:pic>
        <p:nvPicPr>
          <p:cNvPr id="12" name="Image 3" descr="preencoded.png">    </p:cNvPr>
          <p:cNvPicPr>
            <a:picLocks noChangeAspect="1"/>
          </p:cNvPicPr>
          <p:nvPr/>
        </p:nvPicPr>
        <p:blipFill>
          <a:blip r:embed="rId4"/>
          <a:stretch>
            <a:fillRect/>
          </a:stretch>
        </p:blipFill>
        <p:spPr>
          <a:xfrm>
            <a:off x="3483888" y="3628668"/>
            <a:ext cx="7662505" cy="3700463"/>
          </a:xfrm>
          <a:prstGeom prst="rect">
            <a:avLst/>
          </a:prstGeom>
        </p:spPr>
      </p:pic>
      <p:sp>
        <p:nvSpPr>
          <p:cNvPr id="13" name="Shape 7"/>
          <p:cNvSpPr/>
          <p:nvPr/>
        </p:nvSpPr>
        <p:spPr>
          <a:xfrm>
            <a:off x="5334238" y="7329130"/>
            <a:ext cx="156686" cy="156686"/>
          </a:xfrm>
          <a:prstGeom prst="roundRect">
            <a:avLst>
              <a:gd name="adj" fmla="val 11672"/>
            </a:avLst>
          </a:prstGeom>
          <a:solidFill>
            <a:srgbClr val="1D113C"/>
          </a:solidFill>
          <a:ln/>
        </p:spPr>
      </p:sp>
      <p:sp>
        <p:nvSpPr>
          <p:cNvPr id="14" name="Text 8"/>
          <p:cNvSpPr/>
          <p:nvPr/>
        </p:nvSpPr>
        <p:spPr>
          <a:xfrm>
            <a:off x="5551884" y="7329130"/>
            <a:ext cx="384572" cy="156686"/>
          </a:xfrm>
          <a:prstGeom prst="rect">
            <a:avLst/>
          </a:prstGeom>
          <a:noFill/>
          <a:ln/>
        </p:spPr>
        <p:txBody>
          <a:bodyPr wrap="none" lIns="0" tIns="0" rIns="0" bIns="0" rtlCol="0" anchor="t"/>
          <a:lstStyle/>
          <a:p>
            <a:pPr algn="l" indent="0" marL="0">
              <a:lnSpc>
                <a:spcPts val="1200"/>
              </a:lnSpc>
              <a:buNone/>
            </a:pPr>
            <a:r>
              <a:rPr lang="en-US" sz="1200" spc="-25" kern="0" dirty="0">
                <a:solidFill>
                  <a:srgbClr val="272525"/>
                </a:solidFill>
                <a:latin typeface="Inter" pitchFamily="34" charset="0"/>
                <a:ea typeface="Inter" pitchFamily="34" charset="-122"/>
                <a:cs typeface="Inter" pitchFamily="34" charset="-120"/>
              </a:rPr>
              <a:t>Sales</a:t>
            </a:r>
            <a:endParaRPr lang="en-US" sz="1200" dirty="0"/>
          </a:p>
        </p:txBody>
      </p:sp>
      <p:sp>
        <p:nvSpPr>
          <p:cNvPr id="15" name="Shape 9"/>
          <p:cNvSpPr/>
          <p:nvPr/>
        </p:nvSpPr>
        <p:spPr>
          <a:xfrm>
            <a:off x="7017068" y="7329130"/>
            <a:ext cx="156686" cy="156686"/>
          </a:xfrm>
          <a:prstGeom prst="roundRect">
            <a:avLst>
              <a:gd name="adj" fmla="val 11672"/>
            </a:avLst>
          </a:prstGeom>
          <a:solidFill>
            <a:srgbClr val="402483"/>
          </a:solidFill>
          <a:ln/>
        </p:spPr>
      </p:sp>
      <p:sp>
        <p:nvSpPr>
          <p:cNvPr id="16" name="Text 10"/>
          <p:cNvSpPr/>
          <p:nvPr/>
        </p:nvSpPr>
        <p:spPr>
          <a:xfrm>
            <a:off x="7234714" y="7329130"/>
            <a:ext cx="378500" cy="156686"/>
          </a:xfrm>
          <a:prstGeom prst="rect">
            <a:avLst/>
          </a:prstGeom>
          <a:noFill/>
          <a:ln/>
        </p:spPr>
        <p:txBody>
          <a:bodyPr wrap="none" lIns="0" tIns="0" rIns="0" bIns="0" rtlCol="0" anchor="t"/>
          <a:lstStyle/>
          <a:p>
            <a:pPr algn="l" indent="0" marL="0">
              <a:lnSpc>
                <a:spcPts val="1200"/>
              </a:lnSpc>
              <a:buNone/>
            </a:pPr>
            <a:r>
              <a:rPr lang="en-US" sz="1200" spc="-25" kern="0" dirty="0">
                <a:solidFill>
                  <a:srgbClr val="272525"/>
                </a:solidFill>
                <a:latin typeface="Inter" pitchFamily="34" charset="0"/>
                <a:ea typeface="Inter" pitchFamily="34" charset="-122"/>
                <a:cs typeface="Inter" pitchFamily="34" charset="-120"/>
              </a:rPr>
              <a:t>Profit</a:t>
            </a:r>
            <a:endParaRPr lang="en-US" sz="1200" dirty="0"/>
          </a:p>
        </p:txBody>
      </p:sp>
      <p:sp>
        <p:nvSpPr>
          <p:cNvPr id="17" name="Shape 11"/>
          <p:cNvSpPr/>
          <p:nvPr/>
        </p:nvSpPr>
        <p:spPr>
          <a:xfrm>
            <a:off x="8693825" y="7329130"/>
            <a:ext cx="156686" cy="156686"/>
          </a:xfrm>
          <a:prstGeom prst="roundRect">
            <a:avLst>
              <a:gd name="adj" fmla="val 11672"/>
            </a:avLst>
          </a:prstGeom>
          <a:solidFill>
            <a:srgbClr val="6338C8"/>
          </a:solidFill>
          <a:ln/>
        </p:spPr>
      </p:sp>
      <p:sp>
        <p:nvSpPr>
          <p:cNvPr id="18" name="Text 12"/>
          <p:cNvSpPr/>
          <p:nvPr/>
        </p:nvSpPr>
        <p:spPr>
          <a:xfrm>
            <a:off x="8911471" y="7329130"/>
            <a:ext cx="1063109" cy="156686"/>
          </a:xfrm>
          <a:prstGeom prst="rect">
            <a:avLst/>
          </a:prstGeom>
          <a:noFill/>
          <a:ln/>
        </p:spPr>
        <p:txBody>
          <a:bodyPr wrap="none" lIns="0" tIns="0" rIns="0" bIns="0" rtlCol="0" anchor="t"/>
          <a:lstStyle/>
          <a:p>
            <a:pPr algn="l" indent="0" marL="0">
              <a:lnSpc>
                <a:spcPts val="1200"/>
              </a:lnSpc>
              <a:buNone/>
            </a:pPr>
            <a:r>
              <a:rPr lang="en-US" sz="1200" spc="-25" kern="0" dirty="0">
                <a:solidFill>
                  <a:srgbClr val="272525"/>
                </a:solidFill>
                <a:latin typeface="Inter" pitchFamily="34" charset="0"/>
                <a:ea typeface="Inter" pitchFamily="34" charset="-122"/>
                <a:cs typeface="Inter" pitchFamily="34" charset="-120"/>
              </a:rPr>
              <a:t>Discount Value</a:t>
            </a:r>
            <a:endParaRPr lang="en-US"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661273" y="519589"/>
            <a:ext cx="4156710" cy="519470"/>
          </a:xfrm>
          <a:prstGeom prst="rect">
            <a:avLst/>
          </a:prstGeom>
          <a:noFill/>
          <a:ln/>
        </p:spPr>
        <p:txBody>
          <a:bodyPr wrap="none" lIns="0" tIns="0" rIns="0" bIns="0" rtlCol="0" anchor="t"/>
          <a:lstStyle/>
          <a:p>
            <a:pPr algn="l" indent="0" marL="0">
              <a:lnSpc>
                <a:spcPts val="4050"/>
              </a:lnSpc>
              <a:buNone/>
            </a:pPr>
            <a:r>
              <a:rPr lang="en-US" sz="3250" b="1" spc="-65" kern="0" dirty="0">
                <a:solidFill>
                  <a:srgbClr val="F95F88"/>
                </a:solidFill>
                <a:latin typeface="Petrona Bold" pitchFamily="34" charset="0"/>
                <a:ea typeface="Petrona Bold" pitchFamily="34" charset="-122"/>
                <a:cs typeface="Petrona Bold" pitchFamily="34" charset="-120"/>
              </a:rPr>
              <a:t>Top 10 Products</a:t>
            </a:r>
            <a:endParaRPr lang="en-US" sz="3250" dirty="0"/>
          </a:p>
        </p:txBody>
      </p:sp>
      <p:sp>
        <p:nvSpPr>
          <p:cNvPr id="3" name="Shape 1"/>
          <p:cNvSpPr/>
          <p:nvPr/>
        </p:nvSpPr>
        <p:spPr>
          <a:xfrm>
            <a:off x="661273" y="1416844"/>
            <a:ext cx="13307854" cy="6305550"/>
          </a:xfrm>
          <a:prstGeom prst="roundRect">
            <a:avLst>
              <a:gd name="adj" fmla="val 1259"/>
            </a:avLst>
          </a:prstGeom>
          <a:noFill/>
          <a:ln w="7620">
            <a:solidFill>
              <a:srgbClr val="000000">
                <a:alpha val="8000"/>
              </a:srgbClr>
            </a:solidFill>
            <a:prstDash val="solid"/>
          </a:ln>
        </p:spPr>
      </p:sp>
      <p:sp>
        <p:nvSpPr>
          <p:cNvPr id="4" name="Shape 2"/>
          <p:cNvSpPr/>
          <p:nvPr/>
        </p:nvSpPr>
        <p:spPr>
          <a:xfrm>
            <a:off x="668893" y="1424464"/>
            <a:ext cx="13292614" cy="483870"/>
          </a:xfrm>
          <a:prstGeom prst="rect">
            <a:avLst/>
          </a:prstGeom>
          <a:solidFill>
            <a:srgbClr val="FFFFFF">
              <a:alpha val="4000"/>
            </a:srgbClr>
          </a:solidFill>
          <a:ln/>
        </p:spPr>
      </p:sp>
      <p:sp>
        <p:nvSpPr>
          <p:cNvPr id="5" name="Text 3"/>
          <p:cNvSpPr/>
          <p:nvPr/>
        </p:nvSpPr>
        <p:spPr>
          <a:xfrm>
            <a:off x="857726" y="1545431"/>
            <a:ext cx="2941677" cy="241935"/>
          </a:xfrm>
          <a:prstGeom prst="rect">
            <a:avLst/>
          </a:prstGeom>
          <a:noFill/>
          <a:ln/>
        </p:spPr>
        <p:txBody>
          <a:bodyPr wrap="none" lIns="0" tIns="0" rIns="0" bIns="0" rtlCol="0" anchor="t"/>
          <a:lstStyle/>
          <a:p>
            <a:pPr algn="l" indent="0" marL="0">
              <a:lnSpc>
                <a:spcPts val="1900"/>
              </a:lnSpc>
              <a:buNone/>
            </a:pPr>
            <a:r>
              <a:rPr lang="en-US" sz="1150" b="1" spc="-30" kern="0" dirty="0">
                <a:solidFill>
                  <a:srgbClr val="272525"/>
                </a:solidFill>
                <a:latin typeface="Inter" pitchFamily="34" charset="0"/>
                <a:ea typeface="Inter" pitchFamily="34" charset="-122"/>
                <a:cs typeface="Inter" pitchFamily="34" charset="-120"/>
              </a:rPr>
              <a:t>Product Name</a:t>
            </a:r>
            <a:endParaRPr lang="en-US" sz="1150" dirty="0"/>
          </a:p>
        </p:txBody>
      </p:sp>
      <p:sp>
        <p:nvSpPr>
          <p:cNvPr id="6" name="Text 4"/>
          <p:cNvSpPr/>
          <p:nvPr/>
        </p:nvSpPr>
        <p:spPr>
          <a:xfrm>
            <a:off x="4184690" y="1545431"/>
            <a:ext cx="2937867" cy="241935"/>
          </a:xfrm>
          <a:prstGeom prst="rect">
            <a:avLst/>
          </a:prstGeom>
          <a:noFill/>
          <a:ln/>
        </p:spPr>
        <p:txBody>
          <a:bodyPr wrap="none" lIns="0" tIns="0" rIns="0" bIns="0" rtlCol="0" anchor="t"/>
          <a:lstStyle/>
          <a:p>
            <a:pPr algn="l" indent="0" marL="0">
              <a:lnSpc>
                <a:spcPts val="1900"/>
              </a:lnSpc>
              <a:buNone/>
            </a:pPr>
            <a:r>
              <a:rPr lang="en-US" sz="1150" b="1" spc="-30" kern="0" dirty="0">
                <a:solidFill>
                  <a:srgbClr val="272525"/>
                </a:solidFill>
                <a:latin typeface="Inter" pitchFamily="34" charset="0"/>
                <a:ea typeface="Inter" pitchFamily="34" charset="-122"/>
                <a:cs typeface="Inter" pitchFamily="34" charset="-120"/>
              </a:rPr>
              <a:t>Total   Sales </a:t>
            </a:r>
            <a:endParaRPr lang="en-US" sz="1150" dirty="0"/>
          </a:p>
        </p:txBody>
      </p:sp>
      <p:sp>
        <p:nvSpPr>
          <p:cNvPr id="7" name="Text 5"/>
          <p:cNvSpPr/>
          <p:nvPr/>
        </p:nvSpPr>
        <p:spPr>
          <a:xfrm>
            <a:off x="7507843" y="1545431"/>
            <a:ext cx="2937867" cy="241935"/>
          </a:xfrm>
          <a:prstGeom prst="rect">
            <a:avLst/>
          </a:prstGeom>
          <a:noFill/>
          <a:ln/>
        </p:spPr>
        <p:txBody>
          <a:bodyPr wrap="none" lIns="0" tIns="0" rIns="0" bIns="0" rtlCol="0" anchor="t"/>
          <a:lstStyle/>
          <a:p>
            <a:pPr algn="l" indent="0" marL="0">
              <a:lnSpc>
                <a:spcPts val="1900"/>
              </a:lnSpc>
              <a:buNone/>
            </a:pPr>
            <a:r>
              <a:rPr lang="en-US" sz="1150" b="1" spc="-30" kern="0" dirty="0">
                <a:solidFill>
                  <a:srgbClr val="272525"/>
                </a:solidFill>
                <a:latin typeface="Inter" pitchFamily="34" charset="0"/>
                <a:ea typeface="Inter" pitchFamily="34" charset="-122"/>
                <a:cs typeface="Inter" pitchFamily="34" charset="-120"/>
              </a:rPr>
              <a:t>Total   Profit</a:t>
            </a:r>
            <a:endParaRPr lang="en-US" sz="1150" dirty="0"/>
          </a:p>
        </p:txBody>
      </p:sp>
      <p:sp>
        <p:nvSpPr>
          <p:cNvPr id="8" name="Text 6"/>
          <p:cNvSpPr/>
          <p:nvPr/>
        </p:nvSpPr>
        <p:spPr>
          <a:xfrm>
            <a:off x="10830997" y="1545431"/>
            <a:ext cx="2941677" cy="241935"/>
          </a:xfrm>
          <a:prstGeom prst="rect">
            <a:avLst/>
          </a:prstGeom>
          <a:noFill/>
          <a:ln/>
        </p:spPr>
        <p:txBody>
          <a:bodyPr wrap="none" lIns="0" tIns="0" rIns="0" bIns="0" rtlCol="0" anchor="t"/>
          <a:lstStyle/>
          <a:p>
            <a:pPr algn="l" indent="0" marL="0">
              <a:lnSpc>
                <a:spcPts val="1900"/>
              </a:lnSpc>
              <a:buNone/>
            </a:pPr>
            <a:r>
              <a:rPr lang="en-US" sz="1150" b="1" spc="-30" kern="0" dirty="0">
                <a:solidFill>
                  <a:srgbClr val="272525"/>
                </a:solidFill>
                <a:latin typeface="Inter" pitchFamily="34" charset="0"/>
                <a:ea typeface="Inter" pitchFamily="34" charset="-122"/>
                <a:cs typeface="Inter" pitchFamily="34" charset="-120"/>
              </a:rPr>
              <a:t>Discount   Value</a:t>
            </a:r>
            <a:endParaRPr lang="en-US" sz="1150" dirty="0"/>
          </a:p>
        </p:txBody>
      </p:sp>
      <p:sp>
        <p:nvSpPr>
          <p:cNvPr id="9" name="Shape 7"/>
          <p:cNvSpPr/>
          <p:nvPr/>
        </p:nvSpPr>
        <p:spPr>
          <a:xfrm>
            <a:off x="668893" y="1908334"/>
            <a:ext cx="13292614" cy="483870"/>
          </a:xfrm>
          <a:prstGeom prst="rect">
            <a:avLst/>
          </a:prstGeom>
          <a:solidFill>
            <a:srgbClr val="000000">
              <a:alpha val="4000"/>
            </a:srgbClr>
          </a:solidFill>
          <a:ln/>
        </p:spPr>
      </p:sp>
      <p:sp>
        <p:nvSpPr>
          <p:cNvPr id="10" name="Text 8"/>
          <p:cNvSpPr/>
          <p:nvPr/>
        </p:nvSpPr>
        <p:spPr>
          <a:xfrm>
            <a:off x="857726" y="2029301"/>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Canon   imag</a:t>
            </a:r>
            <a:endParaRPr lang="en-US" sz="1150" dirty="0"/>
          </a:p>
        </p:txBody>
      </p:sp>
      <p:sp>
        <p:nvSpPr>
          <p:cNvPr id="11" name="Text 9"/>
          <p:cNvSpPr/>
          <p:nvPr/>
        </p:nvSpPr>
        <p:spPr>
          <a:xfrm>
            <a:off x="4184690" y="2029301"/>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253,399.28</a:t>
            </a:r>
            <a:endParaRPr lang="en-US" sz="1150" dirty="0"/>
          </a:p>
        </p:txBody>
      </p:sp>
      <p:sp>
        <p:nvSpPr>
          <p:cNvPr id="12" name="Text 10"/>
          <p:cNvSpPr/>
          <p:nvPr/>
        </p:nvSpPr>
        <p:spPr>
          <a:xfrm>
            <a:off x="7507843" y="2029301"/>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25,199.93</a:t>
            </a:r>
            <a:endParaRPr lang="en-US" sz="1150" dirty="0"/>
          </a:p>
        </p:txBody>
      </p:sp>
      <p:sp>
        <p:nvSpPr>
          <p:cNvPr id="13" name="Text 11"/>
          <p:cNvSpPr/>
          <p:nvPr/>
        </p:nvSpPr>
        <p:spPr>
          <a:xfrm>
            <a:off x="10830997" y="2029301"/>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F44444"/>
                </a:solidFill>
                <a:latin typeface="Inter" pitchFamily="34" charset="0"/>
                <a:ea typeface="Inter" pitchFamily="34" charset="-122"/>
                <a:cs typeface="Inter" pitchFamily="34" charset="-120"/>
              </a:rPr>
              <a:t>5,599.98</a:t>
            </a:r>
            <a:endParaRPr lang="en-US" sz="1150" dirty="0"/>
          </a:p>
        </p:txBody>
      </p:sp>
      <p:sp>
        <p:nvSpPr>
          <p:cNvPr id="14" name="Shape 12"/>
          <p:cNvSpPr/>
          <p:nvPr/>
        </p:nvSpPr>
        <p:spPr>
          <a:xfrm>
            <a:off x="668893" y="2392204"/>
            <a:ext cx="13292614" cy="725805"/>
          </a:xfrm>
          <a:prstGeom prst="rect">
            <a:avLst/>
          </a:prstGeom>
          <a:solidFill>
            <a:srgbClr val="FFFFFF">
              <a:alpha val="4000"/>
            </a:srgbClr>
          </a:solidFill>
          <a:ln/>
        </p:spPr>
      </p:sp>
      <p:sp>
        <p:nvSpPr>
          <p:cNvPr id="15" name="Text 13"/>
          <p:cNvSpPr/>
          <p:nvPr/>
        </p:nvSpPr>
        <p:spPr>
          <a:xfrm>
            <a:off x="857726" y="2513171"/>
            <a:ext cx="2941677" cy="483870"/>
          </a:xfrm>
          <a:prstGeom prst="rect">
            <a:avLst/>
          </a:prstGeom>
          <a:noFill/>
          <a:ln/>
        </p:spPr>
        <p:txBody>
          <a:bodyPr wrap="squar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GBC   Ibimaster 500 Manual ProClick Binding System</a:t>
            </a:r>
            <a:endParaRPr lang="en-US" sz="1150" dirty="0"/>
          </a:p>
        </p:txBody>
      </p:sp>
      <p:sp>
        <p:nvSpPr>
          <p:cNvPr id="16" name="Text 14"/>
          <p:cNvSpPr/>
          <p:nvPr/>
        </p:nvSpPr>
        <p:spPr>
          <a:xfrm>
            <a:off x="4184690" y="2513171"/>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171,524.89</a:t>
            </a:r>
            <a:endParaRPr lang="en-US" sz="1150" dirty="0"/>
          </a:p>
        </p:txBody>
      </p:sp>
      <p:sp>
        <p:nvSpPr>
          <p:cNvPr id="17" name="Text 15"/>
          <p:cNvSpPr/>
          <p:nvPr/>
        </p:nvSpPr>
        <p:spPr>
          <a:xfrm>
            <a:off x="7507843" y="2513171"/>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760.98</a:t>
            </a:r>
            <a:endParaRPr lang="en-US" sz="1150" dirty="0"/>
          </a:p>
        </p:txBody>
      </p:sp>
      <p:sp>
        <p:nvSpPr>
          <p:cNvPr id="18" name="Text 16"/>
          <p:cNvSpPr/>
          <p:nvPr/>
        </p:nvSpPr>
        <p:spPr>
          <a:xfrm>
            <a:off x="10830997" y="2513171"/>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5,250.76</a:t>
            </a:r>
            <a:endParaRPr lang="en-US" sz="1150" dirty="0"/>
          </a:p>
        </p:txBody>
      </p:sp>
      <p:sp>
        <p:nvSpPr>
          <p:cNvPr id="19" name="Shape 17"/>
          <p:cNvSpPr/>
          <p:nvPr/>
        </p:nvSpPr>
        <p:spPr>
          <a:xfrm>
            <a:off x="668893" y="3118009"/>
            <a:ext cx="13292614" cy="483870"/>
          </a:xfrm>
          <a:prstGeom prst="rect">
            <a:avLst/>
          </a:prstGeom>
          <a:solidFill>
            <a:srgbClr val="000000">
              <a:alpha val="4000"/>
            </a:srgbClr>
          </a:solidFill>
          <a:ln/>
        </p:spPr>
      </p:sp>
      <p:sp>
        <p:nvSpPr>
          <p:cNvPr id="20" name="Text 18"/>
          <p:cNvSpPr/>
          <p:nvPr/>
        </p:nvSpPr>
        <p:spPr>
          <a:xfrm>
            <a:off x="857726" y="323897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Cisco   TelePresence System</a:t>
            </a:r>
            <a:endParaRPr lang="en-US" sz="1150" dirty="0"/>
          </a:p>
        </p:txBody>
      </p:sp>
      <p:sp>
        <p:nvSpPr>
          <p:cNvPr id="21" name="Text 19"/>
          <p:cNvSpPr/>
          <p:nvPr/>
        </p:nvSpPr>
        <p:spPr>
          <a:xfrm>
            <a:off x="4184690" y="323897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135,830.88</a:t>
            </a:r>
            <a:endParaRPr lang="en-US" sz="1150" dirty="0"/>
          </a:p>
        </p:txBody>
      </p:sp>
      <p:sp>
        <p:nvSpPr>
          <p:cNvPr id="22" name="Text 20"/>
          <p:cNvSpPr/>
          <p:nvPr/>
        </p:nvSpPr>
        <p:spPr>
          <a:xfrm>
            <a:off x="7507843" y="323897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F44444"/>
                </a:solidFill>
                <a:latin typeface="Inter" pitchFamily="34" charset="0"/>
                <a:ea typeface="Inter" pitchFamily="34" charset="-122"/>
                <a:cs typeface="Inter" pitchFamily="34" charset="-120"/>
              </a:rPr>
              <a:t>-1,811.08</a:t>
            </a:r>
            <a:endParaRPr lang="en-US" sz="1150" dirty="0"/>
          </a:p>
        </p:txBody>
      </p:sp>
      <p:sp>
        <p:nvSpPr>
          <p:cNvPr id="23" name="Text 21"/>
          <p:cNvSpPr/>
          <p:nvPr/>
        </p:nvSpPr>
        <p:spPr>
          <a:xfrm>
            <a:off x="10830997" y="323897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F44444"/>
                </a:solidFill>
                <a:latin typeface="Inter" pitchFamily="34" charset="0"/>
                <a:ea typeface="Inter" pitchFamily="34" charset="-122"/>
                <a:cs typeface="Inter" pitchFamily="34" charset="-120"/>
              </a:rPr>
              <a:t>11,319.24</a:t>
            </a:r>
            <a:endParaRPr lang="en-US" sz="1150" dirty="0"/>
          </a:p>
        </p:txBody>
      </p:sp>
      <p:sp>
        <p:nvSpPr>
          <p:cNvPr id="24" name="Shape 22"/>
          <p:cNvSpPr/>
          <p:nvPr/>
        </p:nvSpPr>
        <p:spPr>
          <a:xfrm>
            <a:off x="668893" y="3601879"/>
            <a:ext cx="13292614" cy="483870"/>
          </a:xfrm>
          <a:prstGeom prst="rect">
            <a:avLst/>
          </a:prstGeom>
          <a:solidFill>
            <a:srgbClr val="FFFFFF">
              <a:alpha val="4000"/>
            </a:srgbClr>
          </a:solidFill>
          <a:ln/>
        </p:spPr>
      </p:sp>
      <p:sp>
        <p:nvSpPr>
          <p:cNvPr id="25" name="Text 23"/>
          <p:cNvSpPr/>
          <p:nvPr/>
        </p:nvSpPr>
        <p:spPr>
          <a:xfrm>
            <a:off x="857726" y="372284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Chairs for Big and Tall</a:t>
            </a:r>
            <a:endParaRPr lang="en-US" sz="1150" dirty="0"/>
          </a:p>
        </p:txBody>
      </p:sp>
      <p:sp>
        <p:nvSpPr>
          <p:cNvPr id="26" name="Text 24"/>
          <p:cNvSpPr/>
          <p:nvPr/>
        </p:nvSpPr>
        <p:spPr>
          <a:xfrm>
            <a:off x="4184690" y="372284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124,494.05</a:t>
            </a:r>
            <a:endParaRPr lang="en-US" sz="1150" dirty="0"/>
          </a:p>
        </p:txBody>
      </p:sp>
      <p:sp>
        <p:nvSpPr>
          <p:cNvPr id="27" name="Text 25"/>
          <p:cNvSpPr/>
          <p:nvPr/>
        </p:nvSpPr>
        <p:spPr>
          <a:xfrm>
            <a:off x="7507843" y="372284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F44444"/>
                </a:solidFill>
                <a:latin typeface="Inter" pitchFamily="34" charset="0"/>
                <a:ea typeface="Inter" pitchFamily="34" charset="-122"/>
                <a:cs typeface="Inter" pitchFamily="34" charset="-120"/>
              </a:rPr>
              <a:t>0</a:t>
            </a:r>
            <a:endParaRPr lang="en-US" sz="1150" dirty="0"/>
          </a:p>
        </p:txBody>
      </p:sp>
      <p:sp>
        <p:nvSpPr>
          <p:cNvPr id="28" name="Text 26"/>
          <p:cNvSpPr/>
          <p:nvPr/>
        </p:nvSpPr>
        <p:spPr>
          <a:xfrm>
            <a:off x="10830997" y="372284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C2821"/>
                </a:solidFill>
                <a:latin typeface="Inter" pitchFamily="34" charset="0"/>
                <a:ea typeface="Inter" pitchFamily="34" charset="-122"/>
                <a:cs typeface="Inter" pitchFamily="34" charset="-120"/>
              </a:rPr>
              <a:t>4,079.70</a:t>
            </a:r>
            <a:endParaRPr lang="en-US" sz="1150" dirty="0"/>
          </a:p>
        </p:txBody>
      </p:sp>
      <p:sp>
        <p:nvSpPr>
          <p:cNvPr id="29" name="Shape 27"/>
          <p:cNvSpPr/>
          <p:nvPr/>
        </p:nvSpPr>
        <p:spPr>
          <a:xfrm>
            <a:off x="668893" y="4085749"/>
            <a:ext cx="13292614" cy="483870"/>
          </a:xfrm>
          <a:prstGeom prst="rect">
            <a:avLst/>
          </a:prstGeom>
          <a:solidFill>
            <a:srgbClr val="000000">
              <a:alpha val="4000"/>
            </a:srgbClr>
          </a:solidFill>
          <a:ln/>
        </p:spPr>
      </p:sp>
      <p:sp>
        <p:nvSpPr>
          <p:cNvPr id="30" name="Text 28"/>
          <p:cNvSpPr/>
          <p:nvPr/>
        </p:nvSpPr>
        <p:spPr>
          <a:xfrm>
            <a:off x="857726" y="420671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Hewlett   Packard LaserJet 3310 Copier</a:t>
            </a:r>
            <a:endParaRPr lang="en-US" sz="1150" dirty="0"/>
          </a:p>
        </p:txBody>
      </p:sp>
      <p:sp>
        <p:nvSpPr>
          <p:cNvPr id="31" name="Text 29"/>
          <p:cNvSpPr/>
          <p:nvPr/>
        </p:nvSpPr>
        <p:spPr>
          <a:xfrm>
            <a:off x="4184690" y="420671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111,478.14</a:t>
            </a:r>
            <a:endParaRPr lang="en-US" sz="1150" dirty="0"/>
          </a:p>
        </p:txBody>
      </p:sp>
      <p:sp>
        <p:nvSpPr>
          <p:cNvPr id="32" name="Text 30"/>
          <p:cNvSpPr/>
          <p:nvPr/>
        </p:nvSpPr>
        <p:spPr>
          <a:xfrm>
            <a:off x="7507843" y="420671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6,983.88</a:t>
            </a:r>
            <a:endParaRPr lang="en-US" sz="1150" dirty="0"/>
          </a:p>
        </p:txBody>
      </p:sp>
      <p:sp>
        <p:nvSpPr>
          <p:cNvPr id="33" name="Text 31"/>
          <p:cNvSpPr/>
          <p:nvPr/>
        </p:nvSpPr>
        <p:spPr>
          <a:xfrm>
            <a:off x="10830997" y="420671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2,735.95</a:t>
            </a:r>
            <a:endParaRPr lang="en-US" sz="1150" dirty="0"/>
          </a:p>
        </p:txBody>
      </p:sp>
      <p:sp>
        <p:nvSpPr>
          <p:cNvPr id="34" name="Shape 32"/>
          <p:cNvSpPr/>
          <p:nvPr/>
        </p:nvSpPr>
        <p:spPr>
          <a:xfrm>
            <a:off x="668893" y="4569619"/>
            <a:ext cx="13292614" cy="483870"/>
          </a:xfrm>
          <a:prstGeom prst="rect">
            <a:avLst/>
          </a:prstGeom>
          <a:solidFill>
            <a:srgbClr val="FFFFFF">
              <a:alpha val="4000"/>
            </a:srgbClr>
          </a:solidFill>
          <a:ln/>
        </p:spPr>
      </p:sp>
      <p:sp>
        <p:nvSpPr>
          <p:cNvPr id="35" name="Text 33"/>
          <p:cNvSpPr/>
          <p:nvPr/>
        </p:nvSpPr>
        <p:spPr>
          <a:xfrm>
            <a:off x="857726" y="469058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Plastic Comb Binding Machine</a:t>
            </a:r>
            <a:endParaRPr lang="en-US" sz="1150" dirty="0"/>
          </a:p>
        </p:txBody>
      </p:sp>
      <p:sp>
        <p:nvSpPr>
          <p:cNvPr id="36" name="Text 34"/>
          <p:cNvSpPr/>
          <p:nvPr/>
        </p:nvSpPr>
        <p:spPr>
          <a:xfrm>
            <a:off x="4184690" y="469058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100,662.41</a:t>
            </a:r>
            <a:endParaRPr lang="en-US" sz="1150" dirty="0"/>
          </a:p>
        </p:txBody>
      </p:sp>
      <p:sp>
        <p:nvSpPr>
          <p:cNvPr id="37" name="Text 35"/>
          <p:cNvSpPr/>
          <p:nvPr/>
        </p:nvSpPr>
        <p:spPr>
          <a:xfrm>
            <a:off x="7507843" y="469058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7,753.04</a:t>
            </a:r>
            <a:endParaRPr lang="en-US" sz="1150" dirty="0"/>
          </a:p>
        </p:txBody>
      </p:sp>
      <p:sp>
        <p:nvSpPr>
          <p:cNvPr id="38" name="Text 36"/>
          <p:cNvSpPr/>
          <p:nvPr/>
        </p:nvSpPr>
        <p:spPr>
          <a:xfrm>
            <a:off x="10830997" y="469058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C2821"/>
                </a:solidFill>
                <a:latin typeface="Inter" pitchFamily="34" charset="0"/>
                <a:ea typeface="Inter" pitchFamily="34" charset="-122"/>
                <a:cs typeface="Inter" pitchFamily="34" charset="-120"/>
              </a:rPr>
              <a:t>4,067.17</a:t>
            </a:r>
            <a:endParaRPr lang="en-US" sz="1150" dirty="0"/>
          </a:p>
        </p:txBody>
      </p:sp>
      <p:sp>
        <p:nvSpPr>
          <p:cNvPr id="39" name="Shape 37"/>
          <p:cNvSpPr/>
          <p:nvPr/>
        </p:nvSpPr>
        <p:spPr>
          <a:xfrm>
            <a:off x="668893" y="5053489"/>
            <a:ext cx="13292614" cy="725805"/>
          </a:xfrm>
          <a:prstGeom prst="rect">
            <a:avLst/>
          </a:prstGeom>
          <a:solidFill>
            <a:srgbClr val="000000">
              <a:alpha val="4000"/>
            </a:srgbClr>
          </a:solidFill>
          <a:ln/>
        </p:spPr>
      </p:sp>
      <p:sp>
        <p:nvSpPr>
          <p:cNvPr id="40" name="Text 38"/>
          <p:cNvSpPr/>
          <p:nvPr/>
        </p:nvSpPr>
        <p:spPr>
          <a:xfrm>
            <a:off x="857726" y="5174456"/>
            <a:ext cx="2941677" cy="483870"/>
          </a:xfrm>
          <a:prstGeom prst="rect">
            <a:avLst/>
          </a:prstGeom>
          <a:noFill/>
          <a:ln/>
        </p:spPr>
        <p:txBody>
          <a:bodyPr wrap="squar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HP   Designjet T520 Inkjet Large Format Printer - 24" Color</a:t>
            </a:r>
            <a:endParaRPr lang="en-US" sz="1150" dirty="0"/>
          </a:p>
        </p:txBody>
      </p:sp>
      <p:sp>
        <p:nvSpPr>
          <p:cNvPr id="41" name="Text 39"/>
          <p:cNvSpPr/>
          <p:nvPr/>
        </p:nvSpPr>
        <p:spPr>
          <a:xfrm>
            <a:off x="4184690" y="517445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79,624.55</a:t>
            </a:r>
            <a:endParaRPr lang="en-US" sz="1150" dirty="0"/>
          </a:p>
        </p:txBody>
      </p:sp>
      <p:sp>
        <p:nvSpPr>
          <p:cNvPr id="42" name="Text 40"/>
          <p:cNvSpPr/>
          <p:nvPr/>
        </p:nvSpPr>
        <p:spPr>
          <a:xfrm>
            <a:off x="7507843" y="517445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4,094.98</a:t>
            </a:r>
            <a:endParaRPr lang="en-US" sz="1150" dirty="0"/>
          </a:p>
        </p:txBody>
      </p:sp>
      <p:sp>
        <p:nvSpPr>
          <p:cNvPr id="43" name="Text 41"/>
          <p:cNvSpPr/>
          <p:nvPr/>
        </p:nvSpPr>
        <p:spPr>
          <a:xfrm>
            <a:off x="10830997" y="517445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1,312.49</a:t>
            </a:r>
            <a:endParaRPr lang="en-US" sz="1150" dirty="0"/>
          </a:p>
        </p:txBody>
      </p:sp>
      <p:sp>
        <p:nvSpPr>
          <p:cNvPr id="44" name="Shape 42"/>
          <p:cNvSpPr/>
          <p:nvPr/>
        </p:nvSpPr>
        <p:spPr>
          <a:xfrm>
            <a:off x="668893" y="5779294"/>
            <a:ext cx="13292614" cy="725805"/>
          </a:xfrm>
          <a:prstGeom prst="rect">
            <a:avLst/>
          </a:prstGeom>
          <a:solidFill>
            <a:srgbClr val="FFFFFF">
              <a:alpha val="4000"/>
            </a:srgbClr>
          </a:solidFill>
          <a:ln/>
        </p:spPr>
      </p:sp>
      <p:sp>
        <p:nvSpPr>
          <p:cNvPr id="45" name="Text 43"/>
          <p:cNvSpPr/>
          <p:nvPr/>
        </p:nvSpPr>
        <p:spPr>
          <a:xfrm>
            <a:off x="857726" y="5900261"/>
            <a:ext cx="2941677" cy="483870"/>
          </a:xfrm>
          <a:prstGeom prst="rect">
            <a:avLst/>
          </a:prstGeom>
          <a:noFill/>
          <a:ln/>
        </p:spPr>
        <p:txBody>
          <a:bodyPr wrap="squar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GBC   DocuBind P400 Electric Binding System</a:t>
            </a:r>
            <a:endParaRPr lang="en-US" sz="1150" dirty="0"/>
          </a:p>
        </p:txBody>
      </p:sp>
      <p:sp>
        <p:nvSpPr>
          <p:cNvPr id="46" name="Text 44"/>
          <p:cNvSpPr/>
          <p:nvPr/>
        </p:nvSpPr>
        <p:spPr>
          <a:xfrm>
            <a:off x="4184690" y="5900261"/>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77,304.23</a:t>
            </a:r>
            <a:endParaRPr lang="en-US" sz="1150" dirty="0"/>
          </a:p>
        </p:txBody>
      </p:sp>
      <p:sp>
        <p:nvSpPr>
          <p:cNvPr id="47" name="Text 45"/>
          <p:cNvSpPr/>
          <p:nvPr/>
        </p:nvSpPr>
        <p:spPr>
          <a:xfrm>
            <a:off x="7507843" y="5900261"/>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F44444"/>
                </a:solidFill>
                <a:latin typeface="Inter" pitchFamily="34" charset="0"/>
                <a:ea typeface="Inter" pitchFamily="34" charset="-122"/>
                <a:cs typeface="Inter" pitchFamily="34" charset="-120"/>
              </a:rPr>
              <a:t>-1,878.17</a:t>
            </a:r>
            <a:endParaRPr lang="en-US" sz="1150" dirty="0"/>
          </a:p>
        </p:txBody>
      </p:sp>
      <p:sp>
        <p:nvSpPr>
          <p:cNvPr id="48" name="Text 46"/>
          <p:cNvSpPr/>
          <p:nvPr/>
        </p:nvSpPr>
        <p:spPr>
          <a:xfrm>
            <a:off x="10830997" y="5900261"/>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F44444"/>
                </a:solidFill>
                <a:latin typeface="Inter" pitchFamily="34" charset="0"/>
                <a:ea typeface="Inter" pitchFamily="34" charset="-122"/>
                <a:cs typeface="Inter" pitchFamily="34" charset="-120"/>
              </a:rPr>
              <a:t>5,280.64</a:t>
            </a:r>
            <a:endParaRPr lang="en-US" sz="1150" dirty="0"/>
          </a:p>
        </p:txBody>
      </p:sp>
      <p:sp>
        <p:nvSpPr>
          <p:cNvPr id="49" name="Shape 47"/>
          <p:cNvSpPr/>
          <p:nvPr/>
        </p:nvSpPr>
        <p:spPr>
          <a:xfrm>
            <a:off x="668893" y="6505099"/>
            <a:ext cx="13292614" cy="483870"/>
          </a:xfrm>
          <a:prstGeom prst="rect">
            <a:avLst/>
          </a:prstGeom>
          <a:solidFill>
            <a:srgbClr val="000000">
              <a:alpha val="4000"/>
            </a:srgbClr>
          </a:solidFill>
          <a:ln/>
        </p:spPr>
      </p:sp>
      <p:sp>
        <p:nvSpPr>
          <p:cNvPr id="50" name="Text 48"/>
          <p:cNvSpPr/>
          <p:nvPr/>
        </p:nvSpPr>
        <p:spPr>
          <a:xfrm>
            <a:off x="857726" y="662606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Electric Binding System</a:t>
            </a:r>
            <a:endParaRPr lang="en-US" sz="1150" dirty="0"/>
          </a:p>
        </p:txBody>
      </p:sp>
      <p:sp>
        <p:nvSpPr>
          <p:cNvPr id="51" name="Text 49"/>
          <p:cNvSpPr/>
          <p:nvPr/>
        </p:nvSpPr>
        <p:spPr>
          <a:xfrm>
            <a:off x="4184690" y="662606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74,001.68</a:t>
            </a:r>
            <a:endParaRPr lang="en-US" sz="1150" dirty="0"/>
          </a:p>
        </p:txBody>
      </p:sp>
      <p:sp>
        <p:nvSpPr>
          <p:cNvPr id="52" name="Text 50"/>
          <p:cNvSpPr/>
          <p:nvPr/>
        </p:nvSpPr>
        <p:spPr>
          <a:xfrm>
            <a:off x="7507843" y="662606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2,233.51</a:t>
            </a:r>
            <a:endParaRPr lang="en-US" sz="1150" dirty="0"/>
          </a:p>
        </p:txBody>
      </p:sp>
      <p:sp>
        <p:nvSpPr>
          <p:cNvPr id="53" name="Text 51"/>
          <p:cNvSpPr/>
          <p:nvPr/>
        </p:nvSpPr>
        <p:spPr>
          <a:xfrm>
            <a:off x="10830997" y="662606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4,458.04</a:t>
            </a:r>
            <a:endParaRPr lang="en-US" sz="1150" dirty="0"/>
          </a:p>
        </p:txBody>
      </p:sp>
      <p:sp>
        <p:nvSpPr>
          <p:cNvPr id="54" name="Shape 52"/>
          <p:cNvSpPr/>
          <p:nvPr/>
        </p:nvSpPr>
        <p:spPr>
          <a:xfrm>
            <a:off x="668893" y="6988969"/>
            <a:ext cx="13292614" cy="725805"/>
          </a:xfrm>
          <a:prstGeom prst="rect">
            <a:avLst/>
          </a:prstGeom>
          <a:solidFill>
            <a:srgbClr val="FFFFFF">
              <a:alpha val="4000"/>
            </a:srgbClr>
          </a:solidFill>
          <a:ln/>
        </p:spPr>
      </p:sp>
      <p:sp>
        <p:nvSpPr>
          <p:cNvPr id="55" name="Text 53"/>
          <p:cNvSpPr/>
          <p:nvPr/>
        </p:nvSpPr>
        <p:spPr>
          <a:xfrm>
            <a:off x="857726" y="7109936"/>
            <a:ext cx="2941677" cy="483870"/>
          </a:xfrm>
          <a:prstGeom prst="rect">
            <a:avLst/>
          </a:prstGeom>
          <a:noFill/>
          <a:ln/>
        </p:spPr>
        <p:txBody>
          <a:bodyPr wrap="squar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High   Speed Automatic Electric Letter Opener</a:t>
            </a:r>
            <a:endParaRPr lang="en-US" sz="1150" dirty="0"/>
          </a:p>
        </p:txBody>
      </p:sp>
      <p:sp>
        <p:nvSpPr>
          <p:cNvPr id="56" name="Text 54"/>
          <p:cNvSpPr/>
          <p:nvPr/>
        </p:nvSpPr>
        <p:spPr>
          <a:xfrm>
            <a:off x="4184690" y="710993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67,466.24</a:t>
            </a:r>
            <a:endParaRPr lang="en-US" sz="1150" dirty="0"/>
          </a:p>
        </p:txBody>
      </p:sp>
      <p:sp>
        <p:nvSpPr>
          <p:cNvPr id="57" name="Text 55"/>
          <p:cNvSpPr/>
          <p:nvPr/>
        </p:nvSpPr>
        <p:spPr>
          <a:xfrm>
            <a:off x="7507843" y="7109936"/>
            <a:ext cx="293786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F44444"/>
                </a:solidFill>
                <a:latin typeface="Inter" pitchFamily="34" charset="0"/>
                <a:ea typeface="Inter" pitchFamily="34" charset="-122"/>
                <a:cs typeface="Inter" pitchFamily="34" charset="-120"/>
              </a:rPr>
              <a:t>-262</a:t>
            </a:r>
            <a:endParaRPr lang="en-US" sz="1150" dirty="0"/>
          </a:p>
        </p:txBody>
      </p:sp>
      <p:sp>
        <p:nvSpPr>
          <p:cNvPr id="58" name="Text 56"/>
          <p:cNvSpPr/>
          <p:nvPr/>
        </p:nvSpPr>
        <p:spPr>
          <a:xfrm>
            <a:off x="10830997" y="7109936"/>
            <a:ext cx="2941677" cy="241935"/>
          </a:xfrm>
          <a:prstGeom prst="rect">
            <a:avLst/>
          </a:prstGeom>
          <a:noFill/>
          <a:ln/>
        </p:spPr>
        <p:txBody>
          <a:bodyPr wrap="none" lIns="0" tIns="0" rIns="0" bIns="0" rtlCol="0" anchor="t"/>
          <a:lstStyle/>
          <a:p>
            <a:pPr algn="l" indent="0" marL="0">
              <a:lnSpc>
                <a:spcPts val="1900"/>
              </a:lnSpc>
              <a:buNone/>
            </a:pPr>
            <a:r>
              <a:rPr lang="en-US" sz="1150" spc="-30" kern="0" dirty="0">
                <a:solidFill>
                  <a:srgbClr val="272525"/>
                </a:solidFill>
                <a:latin typeface="Inter" pitchFamily="34" charset="0"/>
                <a:ea typeface="Inter" pitchFamily="34" charset="-122"/>
                <a:cs typeface="Inter" pitchFamily="34" charset="-120"/>
              </a:rPr>
              <a:t>786.01</a:t>
            </a:r>
            <a:endParaRPr lang="en-US" sz="11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219081"/>
            <a:ext cx="6237684" cy="779621"/>
          </a:xfrm>
          <a:prstGeom prst="rect">
            <a:avLst/>
          </a:prstGeom>
          <a:noFill/>
          <a:ln/>
        </p:spPr>
        <p:txBody>
          <a:bodyPr wrap="none" lIns="0" tIns="0" rIns="0" bIns="0" rtlCol="0" anchor="t"/>
          <a:lstStyle/>
          <a:p>
            <a:pPr algn="l"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Sub Category Analysis</a:t>
            </a:r>
            <a:endParaRPr lang="en-US" sz="4900" dirty="0"/>
          </a:p>
        </p:txBody>
      </p:sp>
      <p:pic>
        <p:nvPicPr>
          <p:cNvPr id="3" name="Image 0" descr="preencoded.png">    </p:cNvPr>
          <p:cNvPicPr>
            <a:picLocks noChangeAspect="1"/>
          </p:cNvPicPr>
          <p:nvPr/>
        </p:nvPicPr>
        <p:blipFill>
          <a:blip r:embed="rId1"/>
          <a:stretch>
            <a:fillRect/>
          </a:stretch>
        </p:blipFill>
        <p:spPr>
          <a:xfrm>
            <a:off x="822127" y="2733913"/>
            <a:ext cx="127516" cy="170021"/>
          </a:xfrm>
          <a:prstGeom prst="rect">
            <a:avLst/>
          </a:prstGeom>
        </p:spPr>
      </p:pic>
      <p:sp>
        <p:nvSpPr>
          <p:cNvPr id="4" name="Text 1"/>
          <p:cNvSpPr/>
          <p:nvPr/>
        </p:nvSpPr>
        <p:spPr>
          <a:xfrm>
            <a:off x="1133951" y="2594015"/>
            <a:ext cx="2835235" cy="453509"/>
          </a:xfrm>
          <a:prstGeom prst="rect">
            <a:avLst/>
          </a:prstGeom>
          <a:noFill/>
          <a:ln/>
        </p:spPr>
        <p:txBody>
          <a:bodyPr wrap="none" lIns="0" tIns="0" rIns="0" bIns="0" rtlCol="0" anchor="t"/>
          <a:lstStyle/>
          <a:p>
            <a:pPr algn="l" indent="0" marL="0">
              <a:lnSpc>
                <a:spcPts val="3550"/>
              </a:lnSpc>
              <a:buNone/>
            </a:pPr>
            <a:r>
              <a:rPr lang="en-US" sz="2200" b="1" spc="-36" kern="0" dirty="0">
                <a:solidFill>
                  <a:srgbClr val="272525"/>
                </a:solidFill>
                <a:latin typeface="Inter" pitchFamily="34" charset="0"/>
                <a:ea typeface="Inter" pitchFamily="34" charset="-122"/>
                <a:cs typeface="Inter" pitchFamily="34" charset="-120"/>
              </a:rPr>
              <a:t>Most Ordered</a:t>
            </a:r>
            <a:endParaRPr lang="en-US" sz="2200" dirty="0"/>
          </a:p>
        </p:txBody>
      </p:sp>
      <p:pic>
        <p:nvPicPr>
          <p:cNvPr id="5" name="Image 1" descr="preencoded.png">    </p:cNvPr>
          <p:cNvPicPr>
            <a:picLocks noChangeAspect="1"/>
          </p:cNvPicPr>
          <p:nvPr/>
        </p:nvPicPr>
        <p:blipFill>
          <a:blip r:embed="rId2"/>
          <a:stretch>
            <a:fillRect/>
          </a:stretch>
        </p:blipFill>
        <p:spPr>
          <a:xfrm>
            <a:off x="863798" y="3302675"/>
            <a:ext cx="3452693" cy="3452693"/>
          </a:xfrm>
          <a:prstGeom prst="rect">
            <a:avLst/>
          </a:prstGeom>
        </p:spPr>
      </p:pic>
      <p:sp>
        <p:nvSpPr>
          <p:cNvPr id="6" name="Shape 2"/>
          <p:cNvSpPr/>
          <p:nvPr/>
        </p:nvSpPr>
        <p:spPr>
          <a:xfrm>
            <a:off x="4346972" y="4157186"/>
            <a:ext cx="226814" cy="226814"/>
          </a:xfrm>
          <a:prstGeom prst="roundRect">
            <a:avLst>
              <a:gd name="adj" fmla="val 8063"/>
            </a:avLst>
          </a:prstGeom>
          <a:solidFill>
            <a:srgbClr val="1D113C"/>
          </a:solidFill>
          <a:ln/>
        </p:spPr>
      </p:sp>
      <p:sp>
        <p:nvSpPr>
          <p:cNvPr id="7" name="Text 3"/>
          <p:cNvSpPr/>
          <p:nvPr/>
        </p:nvSpPr>
        <p:spPr>
          <a:xfrm>
            <a:off x="4634746" y="4157186"/>
            <a:ext cx="675442" cy="226814"/>
          </a:xfrm>
          <a:prstGeom prst="rect">
            <a:avLst/>
          </a:prstGeom>
          <a:noFill/>
          <a:ln/>
        </p:spPr>
        <p:txBody>
          <a:bodyPr wrap="none" lIns="0" tIns="0" rIns="0" bIns="0" rtlCol="0" anchor="t"/>
          <a:lstStyle/>
          <a:p>
            <a:pPr algn="l" indent="0" marL="0">
              <a:lnSpc>
                <a:spcPts val="1750"/>
              </a:lnSpc>
              <a:buNone/>
            </a:pPr>
            <a:r>
              <a:rPr lang="en-US" sz="1750" spc="-36" kern="0" dirty="0">
                <a:solidFill>
                  <a:srgbClr val="272525"/>
                </a:solidFill>
                <a:latin typeface="Inter" pitchFamily="34" charset="0"/>
                <a:ea typeface="Inter" pitchFamily="34" charset="-122"/>
                <a:cs typeface="Inter" pitchFamily="34" charset="-120"/>
              </a:rPr>
              <a:t>Tables</a:t>
            </a:r>
            <a:endParaRPr lang="en-US" sz="1750" dirty="0"/>
          </a:p>
        </p:txBody>
      </p:sp>
      <p:sp>
        <p:nvSpPr>
          <p:cNvPr id="8" name="Shape 4"/>
          <p:cNvSpPr/>
          <p:nvPr/>
        </p:nvSpPr>
        <p:spPr>
          <a:xfrm>
            <a:off x="4346972" y="4536400"/>
            <a:ext cx="226814" cy="226814"/>
          </a:xfrm>
          <a:prstGeom prst="roundRect">
            <a:avLst>
              <a:gd name="adj" fmla="val 8063"/>
            </a:avLst>
          </a:prstGeom>
          <a:solidFill>
            <a:srgbClr val="3A2177"/>
          </a:solidFill>
          <a:ln/>
        </p:spPr>
      </p:sp>
      <p:sp>
        <p:nvSpPr>
          <p:cNvPr id="9" name="Text 5"/>
          <p:cNvSpPr/>
          <p:nvPr/>
        </p:nvSpPr>
        <p:spPr>
          <a:xfrm>
            <a:off x="4634746" y="4536400"/>
            <a:ext cx="805458" cy="226814"/>
          </a:xfrm>
          <a:prstGeom prst="rect">
            <a:avLst/>
          </a:prstGeom>
          <a:noFill/>
          <a:ln/>
        </p:spPr>
        <p:txBody>
          <a:bodyPr wrap="none" lIns="0" tIns="0" rIns="0" bIns="0" rtlCol="0" anchor="t"/>
          <a:lstStyle/>
          <a:p>
            <a:pPr algn="l" indent="0" marL="0">
              <a:lnSpc>
                <a:spcPts val="1750"/>
              </a:lnSpc>
              <a:buNone/>
            </a:pPr>
            <a:r>
              <a:rPr lang="en-US" sz="1750" spc="-36" kern="0" dirty="0">
                <a:solidFill>
                  <a:srgbClr val="272525"/>
                </a:solidFill>
                <a:latin typeface="Inter" pitchFamily="34" charset="0"/>
                <a:ea typeface="Inter" pitchFamily="34" charset="-122"/>
                <a:cs typeface="Inter" pitchFamily="34" charset="-120"/>
              </a:rPr>
              <a:t>Storage</a:t>
            </a:r>
            <a:endParaRPr lang="en-US" sz="1750" dirty="0"/>
          </a:p>
        </p:txBody>
      </p:sp>
      <p:sp>
        <p:nvSpPr>
          <p:cNvPr id="10" name="Shape 6"/>
          <p:cNvSpPr/>
          <p:nvPr/>
        </p:nvSpPr>
        <p:spPr>
          <a:xfrm>
            <a:off x="4346972" y="4915614"/>
            <a:ext cx="226814" cy="226814"/>
          </a:xfrm>
          <a:prstGeom prst="roundRect">
            <a:avLst>
              <a:gd name="adj" fmla="val 8063"/>
            </a:avLst>
          </a:prstGeom>
          <a:solidFill>
            <a:srgbClr val="5731B2"/>
          </a:solidFill>
          <a:ln/>
        </p:spPr>
      </p:sp>
      <p:sp>
        <p:nvSpPr>
          <p:cNvPr id="11" name="Text 7"/>
          <p:cNvSpPr/>
          <p:nvPr/>
        </p:nvSpPr>
        <p:spPr>
          <a:xfrm>
            <a:off x="4634746" y="4915614"/>
            <a:ext cx="773311" cy="226814"/>
          </a:xfrm>
          <a:prstGeom prst="rect">
            <a:avLst/>
          </a:prstGeom>
          <a:noFill/>
          <a:ln/>
        </p:spPr>
        <p:txBody>
          <a:bodyPr wrap="none" lIns="0" tIns="0" rIns="0" bIns="0" rtlCol="0" anchor="t"/>
          <a:lstStyle/>
          <a:p>
            <a:pPr algn="l" indent="0" marL="0">
              <a:lnSpc>
                <a:spcPts val="1750"/>
              </a:lnSpc>
              <a:buNone/>
            </a:pPr>
            <a:r>
              <a:rPr lang="en-US" sz="1750" spc="-36" kern="0" dirty="0">
                <a:solidFill>
                  <a:srgbClr val="272525"/>
                </a:solidFill>
                <a:latin typeface="Inter" pitchFamily="34" charset="0"/>
                <a:ea typeface="Inter" pitchFamily="34" charset="-122"/>
                <a:cs typeface="Inter" pitchFamily="34" charset="-120"/>
              </a:rPr>
              <a:t>Phones</a:t>
            </a:r>
            <a:endParaRPr lang="en-US" sz="1750" dirty="0"/>
          </a:p>
        </p:txBody>
      </p:sp>
      <p:sp>
        <p:nvSpPr>
          <p:cNvPr id="12" name="Shape 8"/>
          <p:cNvSpPr/>
          <p:nvPr/>
        </p:nvSpPr>
        <p:spPr>
          <a:xfrm>
            <a:off x="4346972" y="5294828"/>
            <a:ext cx="226814" cy="226814"/>
          </a:xfrm>
          <a:prstGeom prst="roundRect">
            <a:avLst>
              <a:gd name="adj" fmla="val 8063"/>
            </a:avLst>
          </a:prstGeom>
          <a:solidFill>
            <a:srgbClr val="805DD2"/>
          </a:solidFill>
          <a:ln/>
        </p:spPr>
      </p:sp>
      <p:sp>
        <p:nvSpPr>
          <p:cNvPr id="13" name="Text 9"/>
          <p:cNvSpPr/>
          <p:nvPr/>
        </p:nvSpPr>
        <p:spPr>
          <a:xfrm>
            <a:off x="4634746" y="5294828"/>
            <a:ext cx="659725" cy="226814"/>
          </a:xfrm>
          <a:prstGeom prst="rect">
            <a:avLst/>
          </a:prstGeom>
          <a:noFill/>
          <a:ln/>
        </p:spPr>
        <p:txBody>
          <a:bodyPr wrap="none" lIns="0" tIns="0" rIns="0" bIns="0" rtlCol="0" anchor="t"/>
          <a:lstStyle/>
          <a:p>
            <a:pPr algn="l" indent="0" marL="0">
              <a:lnSpc>
                <a:spcPts val="1750"/>
              </a:lnSpc>
              <a:buNone/>
            </a:pPr>
            <a:r>
              <a:rPr lang="en-US" sz="1750" spc="-36" kern="0" dirty="0">
                <a:solidFill>
                  <a:srgbClr val="272525"/>
                </a:solidFill>
                <a:latin typeface="Inter" pitchFamily="34" charset="0"/>
                <a:ea typeface="Inter" pitchFamily="34" charset="-122"/>
                <a:cs typeface="Inter" pitchFamily="34" charset="-120"/>
              </a:rPr>
              <a:t>Chairs</a:t>
            </a:r>
            <a:endParaRPr lang="en-US" sz="1750" dirty="0"/>
          </a:p>
        </p:txBody>
      </p:sp>
      <p:sp>
        <p:nvSpPr>
          <p:cNvPr id="14" name="Shape 10"/>
          <p:cNvSpPr/>
          <p:nvPr/>
        </p:nvSpPr>
        <p:spPr>
          <a:xfrm>
            <a:off x="4346972" y="5674042"/>
            <a:ext cx="226814" cy="226814"/>
          </a:xfrm>
          <a:prstGeom prst="roundRect">
            <a:avLst>
              <a:gd name="adj" fmla="val 8063"/>
            </a:avLst>
          </a:prstGeom>
          <a:solidFill>
            <a:srgbClr val="AE98E3"/>
          </a:solidFill>
          <a:ln/>
        </p:spPr>
      </p:sp>
      <p:sp>
        <p:nvSpPr>
          <p:cNvPr id="15" name="Text 11"/>
          <p:cNvSpPr/>
          <p:nvPr/>
        </p:nvSpPr>
        <p:spPr>
          <a:xfrm>
            <a:off x="4634746" y="5674042"/>
            <a:ext cx="781407" cy="226814"/>
          </a:xfrm>
          <a:prstGeom prst="rect">
            <a:avLst/>
          </a:prstGeom>
          <a:noFill/>
          <a:ln/>
        </p:spPr>
        <p:txBody>
          <a:bodyPr wrap="none" lIns="0" tIns="0" rIns="0" bIns="0" rtlCol="0" anchor="t"/>
          <a:lstStyle/>
          <a:p>
            <a:pPr algn="l" indent="0" marL="0">
              <a:lnSpc>
                <a:spcPts val="1750"/>
              </a:lnSpc>
              <a:buNone/>
            </a:pPr>
            <a:r>
              <a:rPr lang="en-US" sz="1750" spc="-36" kern="0" dirty="0">
                <a:solidFill>
                  <a:srgbClr val="272525"/>
                </a:solidFill>
                <a:latin typeface="Inter" pitchFamily="34" charset="0"/>
                <a:ea typeface="Inter" pitchFamily="34" charset="-122"/>
                <a:cs typeface="Inter" pitchFamily="34" charset="-120"/>
              </a:rPr>
              <a:t>Binders</a:t>
            </a:r>
            <a:endParaRPr lang="en-US" sz="1750" dirty="0"/>
          </a:p>
        </p:txBody>
      </p:sp>
      <p:pic>
        <p:nvPicPr>
          <p:cNvPr id="16" name="Image 2" descr="preencoded.png">    </p:cNvPr>
          <p:cNvPicPr>
            <a:picLocks noChangeAspect="1"/>
          </p:cNvPicPr>
          <p:nvPr/>
        </p:nvPicPr>
        <p:blipFill>
          <a:blip r:embed="rId3"/>
          <a:stretch>
            <a:fillRect/>
          </a:stretch>
        </p:blipFill>
        <p:spPr>
          <a:xfrm>
            <a:off x="7627858" y="2733913"/>
            <a:ext cx="127516" cy="170021"/>
          </a:xfrm>
          <a:prstGeom prst="rect">
            <a:avLst/>
          </a:prstGeom>
        </p:spPr>
      </p:pic>
      <p:sp>
        <p:nvSpPr>
          <p:cNvPr id="17" name="Text 12"/>
          <p:cNvSpPr/>
          <p:nvPr/>
        </p:nvSpPr>
        <p:spPr>
          <a:xfrm>
            <a:off x="7939683" y="2594015"/>
            <a:ext cx="2835235" cy="453509"/>
          </a:xfrm>
          <a:prstGeom prst="rect">
            <a:avLst/>
          </a:prstGeom>
          <a:noFill/>
          <a:ln/>
        </p:spPr>
        <p:txBody>
          <a:bodyPr wrap="none" lIns="0" tIns="0" rIns="0" bIns="0" rtlCol="0" anchor="t"/>
          <a:lstStyle/>
          <a:p>
            <a:pPr algn="l" indent="0" marL="0">
              <a:lnSpc>
                <a:spcPts val="3550"/>
              </a:lnSpc>
              <a:buNone/>
            </a:pPr>
            <a:r>
              <a:rPr lang="en-US" sz="2200" b="1" spc="-36" kern="0" dirty="0">
                <a:solidFill>
                  <a:srgbClr val="272525"/>
                </a:solidFill>
                <a:latin typeface="Inter" pitchFamily="34" charset="0"/>
                <a:ea typeface="Inter" pitchFamily="34" charset="-122"/>
                <a:cs typeface="Inter" pitchFamily="34" charset="-120"/>
              </a:rPr>
              <a:t>Most Returned </a:t>
            </a:r>
            <a:endParaRPr lang="en-US" sz="2200" dirty="0"/>
          </a:p>
        </p:txBody>
      </p:sp>
      <p:pic>
        <p:nvPicPr>
          <p:cNvPr id="18" name="Image 3" descr="preencoded.png">    </p:cNvPr>
          <p:cNvPicPr>
            <a:picLocks noChangeAspect="1"/>
          </p:cNvPicPr>
          <p:nvPr/>
        </p:nvPicPr>
        <p:blipFill>
          <a:blip r:embed="rId4"/>
          <a:stretch>
            <a:fillRect/>
          </a:stretch>
        </p:blipFill>
        <p:spPr>
          <a:xfrm>
            <a:off x="7599521" y="3302675"/>
            <a:ext cx="3452693" cy="3452693"/>
          </a:xfrm>
          <a:prstGeom prst="rect">
            <a:avLst/>
          </a:prstGeom>
        </p:spPr>
      </p:pic>
      <p:sp>
        <p:nvSpPr>
          <p:cNvPr id="19" name="Shape 13"/>
          <p:cNvSpPr/>
          <p:nvPr/>
        </p:nvSpPr>
        <p:spPr>
          <a:xfrm>
            <a:off x="11082695" y="4157186"/>
            <a:ext cx="226814" cy="226814"/>
          </a:xfrm>
          <a:prstGeom prst="roundRect">
            <a:avLst>
              <a:gd name="adj" fmla="val 8063"/>
            </a:avLst>
          </a:prstGeom>
          <a:solidFill>
            <a:srgbClr val="1D113C"/>
          </a:solidFill>
          <a:ln/>
        </p:spPr>
      </p:sp>
      <p:sp>
        <p:nvSpPr>
          <p:cNvPr id="20" name="Text 14"/>
          <p:cNvSpPr/>
          <p:nvPr/>
        </p:nvSpPr>
        <p:spPr>
          <a:xfrm>
            <a:off x="11370469" y="4157186"/>
            <a:ext cx="781407" cy="226814"/>
          </a:xfrm>
          <a:prstGeom prst="rect">
            <a:avLst/>
          </a:prstGeom>
          <a:noFill/>
          <a:ln/>
        </p:spPr>
        <p:txBody>
          <a:bodyPr wrap="none" lIns="0" tIns="0" rIns="0" bIns="0" rtlCol="0" anchor="t"/>
          <a:lstStyle/>
          <a:p>
            <a:pPr algn="l" indent="0" marL="0">
              <a:lnSpc>
                <a:spcPts val="1750"/>
              </a:lnSpc>
              <a:buNone/>
            </a:pPr>
            <a:r>
              <a:rPr lang="en-US" sz="1750" spc="-36" kern="0" dirty="0">
                <a:solidFill>
                  <a:srgbClr val="272525"/>
                </a:solidFill>
                <a:latin typeface="Inter" pitchFamily="34" charset="0"/>
                <a:ea typeface="Inter" pitchFamily="34" charset="-122"/>
                <a:cs typeface="Inter" pitchFamily="34" charset="-120"/>
              </a:rPr>
              <a:t>Binders</a:t>
            </a:r>
            <a:endParaRPr lang="en-US" sz="1750" dirty="0"/>
          </a:p>
        </p:txBody>
      </p:sp>
      <p:sp>
        <p:nvSpPr>
          <p:cNvPr id="21" name="Shape 15"/>
          <p:cNvSpPr/>
          <p:nvPr/>
        </p:nvSpPr>
        <p:spPr>
          <a:xfrm>
            <a:off x="11082695" y="4536400"/>
            <a:ext cx="226814" cy="226814"/>
          </a:xfrm>
          <a:prstGeom prst="roundRect">
            <a:avLst>
              <a:gd name="adj" fmla="val 8063"/>
            </a:avLst>
          </a:prstGeom>
          <a:solidFill>
            <a:srgbClr val="3A2177"/>
          </a:solidFill>
          <a:ln/>
        </p:spPr>
      </p:sp>
      <p:sp>
        <p:nvSpPr>
          <p:cNvPr id="22" name="Text 16"/>
          <p:cNvSpPr/>
          <p:nvPr/>
        </p:nvSpPr>
        <p:spPr>
          <a:xfrm>
            <a:off x="11370469" y="4536400"/>
            <a:ext cx="605790" cy="226814"/>
          </a:xfrm>
          <a:prstGeom prst="rect">
            <a:avLst/>
          </a:prstGeom>
          <a:noFill/>
          <a:ln/>
        </p:spPr>
        <p:txBody>
          <a:bodyPr wrap="none" lIns="0" tIns="0" rIns="0" bIns="0" rtlCol="0" anchor="t"/>
          <a:lstStyle/>
          <a:p>
            <a:pPr algn="l" indent="0" marL="0">
              <a:lnSpc>
                <a:spcPts val="1750"/>
              </a:lnSpc>
              <a:buNone/>
            </a:pPr>
            <a:r>
              <a:rPr lang="en-US" sz="1750" spc="-36" kern="0" dirty="0">
                <a:solidFill>
                  <a:srgbClr val="272525"/>
                </a:solidFill>
                <a:latin typeface="Inter" pitchFamily="34" charset="0"/>
                <a:ea typeface="Inter" pitchFamily="34" charset="-122"/>
                <a:cs typeface="Inter" pitchFamily="34" charset="-120"/>
              </a:rPr>
              <a:t>Paper</a:t>
            </a:r>
            <a:endParaRPr lang="en-US" sz="1750" dirty="0"/>
          </a:p>
        </p:txBody>
      </p:sp>
      <p:sp>
        <p:nvSpPr>
          <p:cNvPr id="23" name="Shape 17"/>
          <p:cNvSpPr/>
          <p:nvPr/>
        </p:nvSpPr>
        <p:spPr>
          <a:xfrm>
            <a:off x="11082695" y="4915614"/>
            <a:ext cx="226814" cy="226814"/>
          </a:xfrm>
          <a:prstGeom prst="roundRect">
            <a:avLst>
              <a:gd name="adj" fmla="val 8063"/>
            </a:avLst>
          </a:prstGeom>
          <a:solidFill>
            <a:srgbClr val="5731B2"/>
          </a:solidFill>
          <a:ln/>
        </p:spPr>
      </p:sp>
      <p:sp>
        <p:nvSpPr>
          <p:cNvPr id="24" name="Text 18"/>
          <p:cNvSpPr/>
          <p:nvPr/>
        </p:nvSpPr>
        <p:spPr>
          <a:xfrm>
            <a:off x="11370469" y="4915614"/>
            <a:ext cx="773311" cy="226814"/>
          </a:xfrm>
          <a:prstGeom prst="rect">
            <a:avLst/>
          </a:prstGeom>
          <a:noFill/>
          <a:ln/>
        </p:spPr>
        <p:txBody>
          <a:bodyPr wrap="none" lIns="0" tIns="0" rIns="0" bIns="0" rtlCol="0" anchor="t"/>
          <a:lstStyle/>
          <a:p>
            <a:pPr algn="l" indent="0" marL="0">
              <a:lnSpc>
                <a:spcPts val="1750"/>
              </a:lnSpc>
              <a:buNone/>
            </a:pPr>
            <a:r>
              <a:rPr lang="en-US" sz="1750" spc="-36" kern="0" dirty="0">
                <a:solidFill>
                  <a:srgbClr val="272525"/>
                </a:solidFill>
                <a:latin typeface="Inter" pitchFamily="34" charset="0"/>
                <a:ea typeface="Inter" pitchFamily="34" charset="-122"/>
                <a:cs typeface="Inter" pitchFamily="34" charset="-120"/>
              </a:rPr>
              <a:t>Phones</a:t>
            </a:r>
            <a:endParaRPr lang="en-US" sz="1750" dirty="0"/>
          </a:p>
        </p:txBody>
      </p:sp>
      <p:sp>
        <p:nvSpPr>
          <p:cNvPr id="25" name="Shape 19"/>
          <p:cNvSpPr/>
          <p:nvPr/>
        </p:nvSpPr>
        <p:spPr>
          <a:xfrm>
            <a:off x="11082695" y="5294828"/>
            <a:ext cx="226814" cy="226814"/>
          </a:xfrm>
          <a:prstGeom prst="roundRect">
            <a:avLst>
              <a:gd name="adj" fmla="val 8063"/>
            </a:avLst>
          </a:prstGeom>
          <a:solidFill>
            <a:srgbClr val="805DD2"/>
          </a:solidFill>
          <a:ln/>
        </p:spPr>
      </p:sp>
      <p:sp>
        <p:nvSpPr>
          <p:cNvPr id="26" name="Text 20"/>
          <p:cNvSpPr/>
          <p:nvPr/>
        </p:nvSpPr>
        <p:spPr>
          <a:xfrm>
            <a:off x="11370469" y="5294828"/>
            <a:ext cx="1189315" cy="226814"/>
          </a:xfrm>
          <a:prstGeom prst="rect">
            <a:avLst/>
          </a:prstGeom>
          <a:noFill/>
          <a:ln/>
        </p:spPr>
        <p:txBody>
          <a:bodyPr wrap="none" lIns="0" tIns="0" rIns="0" bIns="0" rtlCol="0" anchor="t"/>
          <a:lstStyle/>
          <a:p>
            <a:pPr algn="l" indent="0" marL="0">
              <a:lnSpc>
                <a:spcPts val="1750"/>
              </a:lnSpc>
              <a:buNone/>
            </a:pPr>
            <a:r>
              <a:rPr lang="en-US" sz="1750" spc="-36" kern="0" dirty="0">
                <a:solidFill>
                  <a:srgbClr val="272525"/>
                </a:solidFill>
                <a:latin typeface="Inter" pitchFamily="34" charset="0"/>
                <a:ea typeface="Inter" pitchFamily="34" charset="-122"/>
                <a:cs typeface="Inter" pitchFamily="34" charset="-120"/>
              </a:rPr>
              <a:t>Furnishings</a:t>
            </a:r>
            <a:endParaRPr lang="en-US" sz="1750" dirty="0"/>
          </a:p>
        </p:txBody>
      </p:sp>
      <p:sp>
        <p:nvSpPr>
          <p:cNvPr id="27" name="Shape 21"/>
          <p:cNvSpPr/>
          <p:nvPr/>
        </p:nvSpPr>
        <p:spPr>
          <a:xfrm>
            <a:off x="11082695" y="5674042"/>
            <a:ext cx="226814" cy="226814"/>
          </a:xfrm>
          <a:prstGeom prst="roundRect">
            <a:avLst>
              <a:gd name="adj" fmla="val 8063"/>
            </a:avLst>
          </a:prstGeom>
          <a:solidFill>
            <a:srgbClr val="AE98E3"/>
          </a:solidFill>
          <a:ln/>
        </p:spPr>
      </p:sp>
      <p:sp>
        <p:nvSpPr>
          <p:cNvPr id="28" name="Text 22"/>
          <p:cNvSpPr/>
          <p:nvPr/>
        </p:nvSpPr>
        <p:spPr>
          <a:xfrm>
            <a:off x="11370469" y="5674042"/>
            <a:ext cx="805458" cy="226814"/>
          </a:xfrm>
          <a:prstGeom prst="rect">
            <a:avLst/>
          </a:prstGeom>
          <a:noFill/>
          <a:ln/>
        </p:spPr>
        <p:txBody>
          <a:bodyPr wrap="none" lIns="0" tIns="0" rIns="0" bIns="0" rtlCol="0" anchor="t"/>
          <a:lstStyle/>
          <a:p>
            <a:pPr algn="l" indent="0" marL="0">
              <a:lnSpc>
                <a:spcPts val="1750"/>
              </a:lnSpc>
              <a:buNone/>
            </a:pPr>
            <a:r>
              <a:rPr lang="en-US" sz="1750" spc="-36" kern="0" dirty="0">
                <a:solidFill>
                  <a:srgbClr val="272525"/>
                </a:solidFill>
                <a:latin typeface="Inter" pitchFamily="34" charset="0"/>
                <a:ea typeface="Inter" pitchFamily="34" charset="-122"/>
                <a:cs typeface="Inter" pitchFamily="34" charset="-120"/>
              </a:rPr>
              <a:t>Storage</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Shape 0"/>
          <p:cNvSpPr/>
          <p:nvPr/>
        </p:nvSpPr>
        <p:spPr>
          <a:xfrm>
            <a:off x="730329" y="573762"/>
            <a:ext cx="13169741" cy="1220510"/>
          </a:xfrm>
          <a:prstGeom prst="roundRect">
            <a:avLst>
              <a:gd name="adj" fmla="val 7181"/>
            </a:avLst>
          </a:prstGeom>
          <a:solidFill>
            <a:srgbClr val="FCF2B5"/>
          </a:solidFill>
          <a:ln/>
        </p:spPr>
      </p:sp>
      <p:pic>
        <p:nvPicPr>
          <p:cNvPr id="3" name="Image 0" descr="preencoded.png">    </p:cNvPr>
          <p:cNvPicPr>
            <a:picLocks noChangeAspect="1"/>
          </p:cNvPicPr>
          <p:nvPr/>
        </p:nvPicPr>
        <p:blipFill>
          <a:blip r:embed="rId1"/>
          <a:stretch>
            <a:fillRect/>
          </a:stretch>
        </p:blipFill>
        <p:spPr>
          <a:xfrm>
            <a:off x="938927" y="888206"/>
            <a:ext cx="260747" cy="208598"/>
          </a:xfrm>
          <a:prstGeom prst="rect">
            <a:avLst/>
          </a:prstGeom>
        </p:spPr>
      </p:pic>
      <p:sp>
        <p:nvSpPr>
          <p:cNvPr id="4" name="Text 1"/>
          <p:cNvSpPr/>
          <p:nvPr/>
        </p:nvSpPr>
        <p:spPr>
          <a:xfrm>
            <a:off x="1408271" y="834509"/>
            <a:ext cx="12283202" cy="667703"/>
          </a:xfrm>
          <a:prstGeom prst="rect">
            <a:avLst/>
          </a:prstGeom>
          <a:noFill/>
          <a:ln/>
        </p:spPr>
        <p:txBody>
          <a:bodyPr wrap="square" lIns="0" tIns="0" rIns="0" bIns="0" rtlCol="0" anchor="t"/>
          <a:lstStyle/>
          <a:p>
            <a:pPr algn="l" indent="0" marL="0">
              <a:lnSpc>
                <a:spcPts val="2600"/>
              </a:lnSpc>
              <a:buNone/>
            </a:pPr>
            <a:r>
              <a:rPr lang="en-US" sz="1600" spc="-33" kern="0" dirty="0">
                <a:solidFill>
                  <a:srgbClr val="000000"/>
                </a:solidFill>
                <a:latin typeface="Inter" pitchFamily="34" charset="0"/>
                <a:ea typeface="Inter" pitchFamily="34" charset="-122"/>
                <a:cs typeface="Inter" pitchFamily="34" charset="-120"/>
              </a:rPr>
              <a:t>Dual Presence of Sub-Categories in Sales &amp; Returns One striking insight is the presence of common sub-categories in both the Top Selling and Most Returned lists</a:t>
            </a:r>
            <a:endParaRPr lang="en-US" sz="1600" dirty="0"/>
          </a:p>
        </p:txBody>
      </p:sp>
      <p:pic>
        <p:nvPicPr>
          <p:cNvPr id="5" name="Image 1" descr="preencoded.png">    </p:cNvPr>
          <p:cNvPicPr>
            <a:picLocks noChangeAspect="1"/>
          </p:cNvPicPr>
          <p:nvPr/>
        </p:nvPicPr>
        <p:blipFill>
          <a:blip r:embed="rId2"/>
          <a:stretch>
            <a:fillRect/>
          </a:stretch>
        </p:blipFill>
        <p:spPr>
          <a:xfrm>
            <a:off x="4875014" y="2028944"/>
            <a:ext cx="4880372" cy="3252192"/>
          </a:xfrm>
          <a:prstGeom prst="rect">
            <a:avLst/>
          </a:prstGeom>
        </p:spPr>
      </p:pic>
      <p:sp>
        <p:nvSpPr>
          <p:cNvPr id="6" name="Text 2"/>
          <p:cNvSpPr/>
          <p:nvPr/>
        </p:nvSpPr>
        <p:spPr>
          <a:xfrm>
            <a:off x="7008222" y="3007999"/>
            <a:ext cx="598718" cy="231479"/>
          </a:xfrm>
          <a:prstGeom prst="rect">
            <a:avLst/>
          </a:prstGeom>
          <a:noFill/>
          <a:ln/>
        </p:spPr>
        <p:txBody>
          <a:bodyPr wrap="none" lIns="0" tIns="0" rIns="0" bIns="0" rtlCol="0" anchor="t"/>
          <a:lstStyle/>
          <a:p>
            <a:pPr algn="ctr" indent="0" marL="0">
              <a:lnSpc>
                <a:spcPts val="1650"/>
              </a:lnSpc>
              <a:buNone/>
            </a:pPr>
            <a:r>
              <a:rPr lang="en-US" sz="1200" spc="-33" kern="0" dirty="0">
                <a:solidFill>
                  <a:srgbClr val="272525"/>
                </a:solidFill>
                <a:latin typeface="Inter" pitchFamily="34" charset="0"/>
                <a:ea typeface="Inter" pitchFamily="34" charset="-122"/>
                <a:cs typeface="Inter" pitchFamily="34" charset="-120"/>
              </a:rPr>
              <a:t>Phones </a:t>
            </a:r>
            <a:endParaRPr lang="en-US" sz="1200" dirty="0"/>
          </a:p>
        </p:txBody>
      </p:sp>
      <p:sp>
        <p:nvSpPr>
          <p:cNvPr id="7" name="Text 3"/>
          <p:cNvSpPr/>
          <p:nvPr/>
        </p:nvSpPr>
        <p:spPr>
          <a:xfrm>
            <a:off x="7864383" y="2435987"/>
            <a:ext cx="473807" cy="231478"/>
          </a:xfrm>
          <a:prstGeom prst="rect">
            <a:avLst/>
          </a:prstGeom>
          <a:noFill/>
          <a:ln/>
        </p:spPr>
        <p:txBody>
          <a:bodyPr wrap="none" lIns="0" tIns="0" rIns="0" bIns="0" rtlCol="0" anchor="t"/>
          <a:lstStyle/>
          <a:p>
            <a:pPr algn="ctr" indent="0" marL="0">
              <a:lnSpc>
                <a:spcPts val="1650"/>
              </a:lnSpc>
              <a:buNone/>
            </a:pPr>
            <a:r>
              <a:rPr lang="en-US" sz="1200" spc="-33" kern="0" dirty="0">
                <a:solidFill>
                  <a:srgbClr val="272525"/>
                </a:solidFill>
                <a:latin typeface="Inter" pitchFamily="34" charset="0"/>
                <a:ea typeface="Inter" pitchFamily="34" charset="-122"/>
                <a:cs typeface="Inter" pitchFamily="34" charset="-120"/>
              </a:rPr>
              <a:t>Chairs</a:t>
            </a:r>
            <a:endParaRPr lang="en-US" sz="1200" dirty="0"/>
          </a:p>
        </p:txBody>
      </p:sp>
      <p:sp>
        <p:nvSpPr>
          <p:cNvPr id="8" name="Text 4"/>
          <p:cNvSpPr/>
          <p:nvPr/>
        </p:nvSpPr>
        <p:spPr>
          <a:xfrm>
            <a:off x="9096462" y="2161217"/>
            <a:ext cx="400050" cy="231478"/>
          </a:xfrm>
          <a:prstGeom prst="rect">
            <a:avLst/>
          </a:prstGeom>
          <a:noFill/>
          <a:ln/>
        </p:spPr>
        <p:txBody>
          <a:bodyPr wrap="none" lIns="0" tIns="0" rIns="0" bIns="0" rtlCol="0" anchor="t"/>
          <a:lstStyle/>
          <a:p>
            <a:pPr algn="ctr" indent="0" marL="0">
              <a:lnSpc>
                <a:spcPts val="1650"/>
              </a:lnSpc>
              <a:buNone/>
            </a:pPr>
            <a:r>
              <a:rPr lang="en-US" sz="1200" spc="-33" kern="0" dirty="0">
                <a:solidFill>
                  <a:srgbClr val="1B5F39"/>
                </a:solidFill>
                <a:latin typeface="Inter" pitchFamily="34" charset="0"/>
                <a:ea typeface="Inter" pitchFamily="34" charset="-122"/>
                <a:cs typeface="Inter" pitchFamily="34" charset="-120"/>
              </a:rPr>
              <a:t>Sales</a:t>
            </a:r>
            <a:endParaRPr lang="en-US" sz="1200" dirty="0"/>
          </a:p>
        </p:txBody>
      </p:sp>
      <p:sp>
        <p:nvSpPr>
          <p:cNvPr id="9" name="Text 5"/>
          <p:cNvSpPr/>
          <p:nvPr/>
        </p:nvSpPr>
        <p:spPr>
          <a:xfrm>
            <a:off x="7681382" y="3931401"/>
            <a:ext cx="578955" cy="231478"/>
          </a:xfrm>
          <a:prstGeom prst="rect">
            <a:avLst/>
          </a:prstGeom>
          <a:noFill/>
          <a:ln/>
        </p:spPr>
        <p:txBody>
          <a:bodyPr wrap="none" lIns="0" tIns="0" rIns="0" bIns="0" rtlCol="0" anchor="t"/>
          <a:lstStyle/>
          <a:p>
            <a:pPr algn="ctr" indent="0" marL="0">
              <a:lnSpc>
                <a:spcPts val="1650"/>
              </a:lnSpc>
              <a:buNone/>
            </a:pPr>
            <a:r>
              <a:rPr lang="en-US" sz="1200" spc="-33" kern="0" dirty="0">
                <a:solidFill>
                  <a:srgbClr val="272525"/>
                </a:solidFill>
                <a:latin typeface="Inter" pitchFamily="34" charset="0"/>
                <a:ea typeface="Inter" pitchFamily="34" charset="-122"/>
                <a:cs typeface="Inter" pitchFamily="34" charset="-120"/>
              </a:rPr>
              <a:t>Storage</a:t>
            </a:r>
            <a:endParaRPr lang="en-US" sz="1200" dirty="0"/>
          </a:p>
        </p:txBody>
      </p:sp>
      <p:sp>
        <p:nvSpPr>
          <p:cNvPr id="10" name="Text 6"/>
          <p:cNvSpPr/>
          <p:nvPr/>
        </p:nvSpPr>
        <p:spPr>
          <a:xfrm>
            <a:off x="7423773" y="3522625"/>
            <a:ext cx="561387" cy="231478"/>
          </a:xfrm>
          <a:prstGeom prst="rect">
            <a:avLst/>
          </a:prstGeom>
          <a:noFill/>
          <a:ln/>
        </p:spPr>
        <p:txBody>
          <a:bodyPr wrap="none" lIns="0" tIns="0" rIns="0" bIns="0" rtlCol="0" anchor="t"/>
          <a:lstStyle/>
          <a:p>
            <a:pPr algn="ctr" indent="0" marL="0">
              <a:lnSpc>
                <a:spcPts val="1650"/>
              </a:lnSpc>
              <a:buNone/>
            </a:pPr>
            <a:r>
              <a:rPr lang="en-US" sz="1200" spc="-33" kern="0" dirty="0">
                <a:solidFill>
                  <a:srgbClr val="272525"/>
                </a:solidFill>
                <a:latin typeface="Inter" pitchFamily="34" charset="0"/>
                <a:ea typeface="Inter" pitchFamily="34" charset="-122"/>
                <a:cs typeface="Inter" pitchFamily="34" charset="-120"/>
              </a:rPr>
              <a:t>Binders</a:t>
            </a:r>
            <a:endParaRPr lang="en-US" sz="1200" dirty="0"/>
          </a:p>
        </p:txBody>
      </p:sp>
      <p:sp>
        <p:nvSpPr>
          <p:cNvPr id="11" name="Text 7"/>
          <p:cNvSpPr/>
          <p:nvPr/>
        </p:nvSpPr>
        <p:spPr>
          <a:xfrm>
            <a:off x="6296090" y="3522625"/>
            <a:ext cx="435702" cy="231478"/>
          </a:xfrm>
          <a:prstGeom prst="rect">
            <a:avLst/>
          </a:prstGeom>
          <a:noFill/>
          <a:ln/>
        </p:spPr>
        <p:txBody>
          <a:bodyPr wrap="none" lIns="0" tIns="0" rIns="0" bIns="0" rtlCol="0" anchor="t"/>
          <a:lstStyle/>
          <a:p>
            <a:pPr algn="ctr" indent="0" marL="0">
              <a:lnSpc>
                <a:spcPts val="1650"/>
              </a:lnSpc>
              <a:buNone/>
            </a:pPr>
            <a:r>
              <a:rPr lang="en-US" sz="1200" spc="-33" kern="0" dirty="0">
                <a:solidFill>
                  <a:srgbClr val="272525"/>
                </a:solidFill>
                <a:latin typeface="Inter" pitchFamily="34" charset="0"/>
                <a:ea typeface="Inter" pitchFamily="34" charset="-122"/>
                <a:cs typeface="Inter" pitchFamily="34" charset="-120"/>
              </a:rPr>
              <a:t>Paper</a:t>
            </a:r>
            <a:endParaRPr lang="en-US" sz="1200" dirty="0"/>
          </a:p>
        </p:txBody>
      </p:sp>
      <p:sp>
        <p:nvSpPr>
          <p:cNvPr id="12" name="Text 8"/>
          <p:cNvSpPr/>
          <p:nvPr/>
        </p:nvSpPr>
        <p:spPr>
          <a:xfrm>
            <a:off x="6595126" y="4526632"/>
            <a:ext cx="631270" cy="231478"/>
          </a:xfrm>
          <a:prstGeom prst="rect">
            <a:avLst/>
          </a:prstGeom>
          <a:noFill/>
          <a:ln/>
        </p:spPr>
        <p:txBody>
          <a:bodyPr wrap="none" lIns="0" tIns="0" rIns="0" bIns="0" rtlCol="0" anchor="t"/>
          <a:lstStyle/>
          <a:p>
            <a:pPr algn="ctr" indent="0" marL="0">
              <a:lnSpc>
                <a:spcPts val="1650"/>
              </a:lnSpc>
              <a:buNone/>
            </a:pPr>
            <a:r>
              <a:rPr lang="en-US" sz="1200" spc="-33" kern="0" dirty="0">
                <a:solidFill>
                  <a:srgbClr val="272525"/>
                </a:solidFill>
                <a:latin typeface="Inter" pitchFamily="34" charset="0"/>
                <a:ea typeface="Inter" pitchFamily="34" charset="-122"/>
                <a:cs typeface="Inter" pitchFamily="34" charset="-120"/>
              </a:rPr>
              <a:t>Furishgs</a:t>
            </a:r>
            <a:endParaRPr lang="en-US" sz="1200" dirty="0"/>
          </a:p>
        </p:txBody>
      </p:sp>
      <p:sp>
        <p:nvSpPr>
          <p:cNvPr id="13" name="Text 9"/>
          <p:cNvSpPr/>
          <p:nvPr/>
        </p:nvSpPr>
        <p:spPr>
          <a:xfrm>
            <a:off x="8416836" y="3183694"/>
            <a:ext cx="485303" cy="231479"/>
          </a:xfrm>
          <a:prstGeom prst="rect">
            <a:avLst/>
          </a:prstGeom>
          <a:noFill/>
          <a:ln/>
        </p:spPr>
        <p:txBody>
          <a:bodyPr wrap="none" lIns="0" tIns="0" rIns="0" bIns="0" rtlCol="0" anchor="t"/>
          <a:lstStyle/>
          <a:p>
            <a:pPr algn="ctr" indent="0" marL="0">
              <a:lnSpc>
                <a:spcPts val="1650"/>
              </a:lnSpc>
              <a:buNone/>
            </a:pPr>
            <a:r>
              <a:rPr lang="en-US" sz="1200" spc="-33" kern="0" dirty="0">
                <a:solidFill>
                  <a:srgbClr val="272525"/>
                </a:solidFill>
                <a:latin typeface="Inter" pitchFamily="34" charset="0"/>
                <a:ea typeface="Inter" pitchFamily="34" charset="-122"/>
                <a:cs typeface="Inter" pitchFamily="34" charset="-120"/>
              </a:rPr>
              <a:t>Tables</a:t>
            </a:r>
            <a:endParaRPr lang="en-US" sz="1200" dirty="0"/>
          </a:p>
        </p:txBody>
      </p:sp>
      <p:sp>
        <p:nvSpPr>
          <p:cNvPr id="14" name="Text 10"/>
          <p:cNvSpPr/>
          <p:nvPr/>
        </p:nvSpPr>
        <p:spPr>
          <a:xfrm>
            <a:off x="5007299" y="3324215"/>
            <a:ext cx="922814" cy="231478"/>
          </a:xfrm>
          <a:prstGeom prst="rect">
            <a:avLst/>
          </a:prstGeom>
          <a:noFill/>
          <a:ln/>
        </p:spPr>
        <p:txBody>
          <a:bodyPr wrap="none" lIns="0" tIns="0" rIns="0" bIns="0" rtlCol="0" anchor="t"/>
          <a:lstStyle/>
          <a:p>
            <a:pPr algn="ctr" indent="0" marL="0">
              <a:lnSpc>
                <a:spcPts val="1650"/>
              </a:lnSpc>
              <a:buNone/>
            </a:pPr>
            <a:r>
              <a:rPr lang="en-US" sz="1200" spc="-33" kern="0" dirty="0">
                <a:solidFill>
                  <a:srgbClr val="1B5F39"/>
                </a:solidFill>
                <a:latin typeface="Inter" pitchFamily="34" charset="0"/>
                <a:ea typeface="Inter" pitchFamily="34" charset="-122"/>
                <a:cs typeface="Inter" pitchFamily="34" charset="-120"/>
              </a:rPr>
              <a:t>Returned</a:t>
            </a:r>
            <a:endParaRPr lang="en-US" sz="1200" dirty="0"/>
          </a:p>
        </p:txBody>
      </p:sp>
      <p:sp>
        <p:nvSpPr>
          <p:cNvPr id="15" name="Text 11"/>
          <p:cNvSpPr/>
          <p:nvPr/>
        </p:nvSpPr>
        <p:spPr>
          <a:xfrm>
            <a:off x="730329" y="5515808"/>
            <a:ext cx="13169741" cy="341471"/>
          </a:xfrm>
          <a:prstGeom prst="rect">
            <a:avLst/>
          </a:prstGeom>
          <a:noFill/>
          <a:ln/>
        </p:spPr>
        <p:txBody>
          <a:bodyPr wrap="none" lIns="0" tIns="0" rIns="0" bIns="0" rtlCol="0" anchor="t"/>
          <a:lstStyle/>
          <a:p>
            <a:pPr algn="l" indent="0" marL="0">
              <a:lnSpc>
                <a:spcPts val="2600"/>
              </a:lnSpc>
              <a:buNone/>
            </a:pPr>
            <a:r>
              <a:rPr lang="en-US" sz="1600" spc="-33" kern="0" dirty="0">
                <a:solidFill>
                  <a:srgbClr val="000000"/>
                </a:solidFill>
                <a:latin typeface="Inter" pitchFamily="34" charset="0"/>
                <a:ea typeface="Inter" pitchFamily="34" charset="-122"/>
                <a:cs typeface="Inter" pitchFamily="34" charset="-120"/>
              </a:rPr>
              <a:t>🔍</a:t>
            </a:r>
            <a:pPr algn="l" indent="0" marL="0">
              <a:lnSpc>
                <a:spcPts val="2600"/>
              </a:lnSpc>
              <a:buNone/>
            </a:pPr>
            <a:r>
              <a:rPr lang="en-US" sz="1600" spc="-33" kern="0" dirty="0">
                <a:solidFill>
                  <a:srgbClr val="272525"/>
                </a:solidFill>
                <a:latin typeface="Inter" pitchFamily="34" charset="0"/>
                <a:ea typeface="Inter" pitchFamily="34" charset="-122"/>
                <a:cs typeface="Inter" pitchFamily="34" charset="-120"/>
              </a:rPr>
              <a:t>  Analysis of Possible Reasons:</a:t>
            </a:r>
            <a:endParaRPr lang="en-US" sz="1600" dirty="0"/>
          </a:p>
        </p:txBody>
      </p:sp>
      <p:sp>
        <p:nvSpPr>
          <p:cNvPr id="16" name="Text 12"/>
          <p:cNvSpPr/>
          <p:nvPr/>
        </p:nvSpPr>
        <p:spPr>
          <a:xfrm>
            <a:off x="730329" y="6091952"/>
            <a:ext cx="13169741" cy="667703"/>
          </a:xfrm>
          <a:prstGeom prst="rect">
            <a:avLst/>
          </a:prstGeom>
          <a:noFill/>
          <a:ln/>
        </p:spPr>
        <p:txBody>
          <a:bodyPr wrap="square" lIns="0" tIns="0" rIns="0" bIns="0" rtlCol="0" anchor="t"/>
          <a:lstStyle/>
          <a:p>
            <a:pPr algn="l" indent="0" marL="0">
              <a:lnSpc>
                <a:spcPts val="2600"/>
              </a:lnSpc>
              <a:buNone/>
            </a:pPr>
            <a:r>
              <a:rPr lang="en-US" sz="1600" spc="-33" kern="0" dirty="0">
                <a:solidFill>
                  <a:srgbClr val="272525"/>
                </a:solidFill>
                <a:latin typeface="Inter" pitchFamily="34" charset="0"/>
                <a:ea typeface="Inter" pitchFamily="34" charset="-122"/>
                <a:cs typeface="Inter" pitchFamily="34" charset="-120"/>
              </a:rPr>
              <a:t>1- High discounts can attract a large number of purchases, but sometimes they’re applied to products with quality issues or ones that don’t meet customer expectations, which increases the likelihood of returns.</a:t>
            </a:r>
            <a:endParaRPr lang="en-US" sz="1600" dirty="0"/>
          </a:p>
        </p:txBody>
      </p:sp>
      <p:sp>
        <p:nvSpPr>
          <p:cNvPr id="17" name="Text 13"/>
          <p:cNvSpPr/>
          <p:nvPr/>
        </p:nvSpPr>
        <p:spPr>
          <a:xfrm>
            <a:off x="730329" y="6994327"/>
            <a:ext cx="13169741" cy="667703"/>
          </a:xfrm>
          <a:prstGeom prst="rect">
            <a:avLst/>
          </a:prstGeom>
          <a:noFill/>
          <a:ln/>
        </p:spPr>
        <p:txBody>
          <a:bodyPr wrap="square" lIns="0" tIns="0" rIns="0" bIns="0" rtlCol="0" anchor="t"/>
          <a:lstStyle/>
          <a:p>
            <a:pPr algn="l" indent="0" marL="0">
              <a:lnSpc>
                <a:spcPts val="2600"/>
              </a:lnSpc>
              <a:buNone/>
            </a:pPr>
            <a:r>
              <a:rPr lang="en-US" sz="1600" spc="-33" kern="0" dirty="0">
                <a:solidFill>
                  <a:srgbClr val="272525"/>
                </a:solidFill>
                <a:latin typeface="Inter" pitchFamily="34" charset="0"/>
                <a:ea typeface="Inter" pitchFamily="34" charset="-122"/>
                <a:cs typeface="Inter" pitchFamily="34" charset="-120"/>
              </a:rPr>
              <a:t>2- Customer Segment Most of the returns are from the Consumer Segment individual consumers are often more sensitive than businesses when it comes to product quality, size, or pricing issues.</a:t>
            </a:r>
            <a:endParaRPr lang="en-US" sz="16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99492" y="550545"/>
            <a:ext cx="5496163" cy="686991"/>
          </a:xfrm>
          <a:prstGeom prst="rect">
            <a:avLst/>
          </a:prstGeom>
          <a:noFill/>
          <a:ln/>
        </p:spPr>
        <p:txBody>
          <a:bodyPr wrap="none" lIns="0" tIns="0" rIns="0" bIns="0" rtlCol="0" anchor="t"/>
          <a:lstStyle/>
          <a:p>
            <a:pPr algn="l" indent="0" marL="0">
              <a:lnSpc>
                <a:spcPts val="5400"/>
              </a:lnSpc>
              <a:buNone/>
            </a:pPr>
            <a:r>
              <a:rPr lang="en-US" sz="4300" b="1" spc="-87" kern="0" dirty="0">
                <a:solidFill>
                  <a:srgbClr val="F95F88"/>
                </a:solidFill>
                <a:latin typeface="Petrona Bold" pitchFamily="34" charset="0"/>
                <a:ea typeface="Petrona Bold" pitchFamily="34" charset="-122"/>
                <a:cs typeface="Petrona Bold" pitchFamily="34" charset="-120"/>
              </a:rPr>
              <a:t>Profit vs Discount</a:t>
            </a:r>
            <a:endParaRPr lang="en-US" sz="4300" dirty="0"/>
          </a:p>
        </p:txBody>
      </p:sp>
      <p:pic>
        <p:nvPicPr>
          <p:cNvPr id="3" name="Image 0" descr="preencoded.png">    </p:cNvPr>
          <p:cNvPicPr>
            <a:picLocks noChangeAspect="1"/>
          </p:cNvPicPr>
          <p:nvPr/>
        </p:nvPicPr>
        <p:blipFill>
          <a:blip r:embed="rId1"/>
          <a:stretch>
            <a:fillRect/>
          </a:stretch>
        </p:blipFill>
        <p:spPr>
          <a:xfrm>
            <a:off x="2213253" y="1637228"/>
            <a:ext cx="10203894" cy="4507825"/>
          </a:xfrm>
          <a:prstGeom prst="rect">
            <a:avLst/>
          </a:prstGeom>
        </p:spPr>
      </p:pic>
      <p:sp>
        <p:nvSpPr>
          <p:cNvPr id="4" name="Shape 1"/>
          <p:cNvSpPr/>
          <p:nvPr/>
        </p:nvSpPr>
        <p:spPr>
          <a:xfrm>
            <a:off x="5621655" y="6145054"/>
            <a:ext cx="199787" cy="199787"/>
          </a:xfrm>
          <a:prstGeom prst="roundRect">
            <a:avLst>
              <a:gd name="adj" fmla="val 9154"/>
            </a:avLst>
          </a:prstGeom>
          <a:solidFill>
            <a:srgbClr val="1D113C"/>
          </a:solidFill>
          <a:ln/>
        </p:spPr>
      </p:sp>
      <p:sp>
        <p:nvSpPr>
          <p:cNvPr id="5" name="Text 2"/>
          <p:cNvSpPr/>
          <p:nvPr/>
        </p:nvSpPr>
        <p:spPr>
          <a:xfrm>
            <a:off x="5882402" y="6145054"/>
            <a:ext cx="1356598" cy="199787"/>
          </a:xfrm>
          <a:prstGeom prst="rect">
            <a:avLst/>
          </a:prstGeom>
          <a:noFill/>
          <a:ln/>
        </p:spPr>
        <p:txBody>
          <a:bodyPr wrap="none" lIns="0" tIns="0" rIns="0" bIns="0" rtlCol="0" anchor="t"/>
          <a:lstStyle/>
          <a:p>
            <a:pPr algn="l" indent="0" marL="0">
              <a:lnSpc>
                <a:spcPts val="1550"/>
              </a:lnSpc>
              <a:buNone/>
            </a:pPr>
            <a:r>
              <a:rPr lang="en-US" sz="1550" spc="-31" kern="0" dirty="0">
                <a:solidFill>
                  <a:srgbClr val="272525"/>
                </a:solidFill>
                <a:latin typeface="Inter" pitchFamily="34" charset="0"/>
                <a:ea typeface="Inter" pitchFamily="34" charset="-122"/>
                <a:cs typeface="Inter" pitchFamily="34" charset="-120"/>
              </a:rPr>
              <a:t>Discount Value</a:t>
            </a:r>
            <a:endParaRPr lang="en-US" sz="1550" dirty="0"/>
          </a:p>
        </p:txBody>
      </p:sp>
      <p:sp>
        <p:nvSpPr>
          <p:cNvPr id="6" name="Shape 3"/>
          <p:cNvSpPr/>
          <p:nvPr/>
        </p:nvSpPr>
        <p:spPr>
          <a:xfrm>
            <a:off x="7391400" y="6145054"/>
            <a:ext cx="199787" cy="199787"/>
          </a:xfrm>
          <a:prstGeom prst="roundRect">
            <a:avLst>
              <a:gd name="adj" fmla="val 9154"/>
            </a:avLst>
          </a:prstGeom>
          <a:solidFill>
            <a:srgbClr val="512EA6"/>
          </a:solidFill>
          <a:ln/>
        </p:spPr>
      </p:sp>
      <p:sp>
        <p:nvSpPr>
          <p:cNvPr id="7" name="Text 4"/>
          <p:cNvSpPr/>
          <p:nvPr/>
        </p:nvSpPr>
        <p:spPr>
          <a:xfrm>
            <a:off x="7652147" y="6145054"/>
            <a:ext cx="483037" cy="199787"/>
          </a:xfrm>
          <a:prstGeom prst="rect">
            <a:avLst/>
          </a:prstGeom>
          <a:noFill/>
          <a:ln/>
        </p:spPr>
        <p:txBody>
          <a:bodyPr wrap="none" lIns="0" tIns="0" rIns="0" bIns="0" rtlCol="0" anchor="t"/>
          <a:lstStyle/>
          <a:p>
            <a:pPr algn="l" indent="0" marL="0">
              <a:lnSpc>
                <a:spcPts val="1550"/>
              </a:lnSpc>
              <a:buNone/>
            </a:pPr>
            <a:r>
              <a:rPr lang="en-US" sz="1550" spc="-31" kern="0" dirty="0">
                <a:solidFill>
                  <a:srgbClr val="272525"/>
                </a:solidFill>
                <a:latin typeface="Inter" pitchFamily="34" charset="0"/>
                <a:ea typeface="Inter" pitchFamily="34" charset="-122"/>
                <a:cs typeface="Inter" pitchFamily="34" charset="-120"/>
              </a:rPr>
              <a:t>Profit</a:t>
            </a:r>
            <a:endParaRPr lang="en-US" sz="1550" dirty="0"/>
          </a:p>
        </p:txBody>
      </p:sp>
      <p:sp>
        <p:nvSpPr>
          <p:cNvPr id="8" name="Text 5"/>
          <p:cNvSpPr/>
          <p:nvPr/>
        </p:nvSpPr>
        <p:spPr>
          <a:xfrm>
            <a:off x="699492" y="6969443"/>
            <a:ext cx="13231416" cy="319802"/>
          </a:xfrm>
          <a:prstGeom prst="rect">
            <a:avLst/>
          </a:prstGeom>
          <a:noFill/>
          <a:ln/>
        </p:spPr>
        <p:txBody>
          <a:bodyPr wrap="none" lIns="0" tIns="0" rIns="0" bIns="0" rtlCol="0" anchor="t"/>
          <a:lstStyle/>
          <a:p>
            <a:pPr algn="l" marL="342900" indent="-342900">
              <a:lnSpc>
                <a:spcPts val="2500"/>
              </a:lnSpc>
              <a:buSzPct val="100000"/>
              <a:buChar char="•"/>
            </a:pPr>
            <a:r>
              <a:rPr lang="en-US" sz="1550" spc="-31" kern="0" dirty="0">
                <a:solidFill>
                  <a:srgbClr val="272525"/>
                </a:solidFill>
                <a:latin typeface="Inter" pitchFamily="34" charset="0"/>
                <a:ea typeface="Inter" pitchFamily="34" charset="-122"/>
                <a:cs typeface="Inter" pitchFamily="34" charset="-120"/>
              </a:rPr>
              <a:t>Discount value and profit tend to move in opposite directions - when discount value is high, profit is lower, and vice versa.</a:t>
            </a:r>
            <a:endParaRPr lang="en-US" sz="1550" dirty="0"/>
          </a:p>
        </p:txBody>
      </p:sp>
      <p:sp>
        <p:nvSpPr>
          <p:cNvPr id="9" name="Text 6"/>
          <p:cNvSpPr/>
          <p:nvPr/>
        </p:nvSpPr>
        <p:spPr>
          <a:xfrm>
            <a:off x="699492" y="7359134"/>
            <a:ext cx="13231416" cy="319802"/>
          </a:xfrm>
          <a:prstGeom prst="rect">
            <a:avLst/>
          </a:prstGeom>
          <a:noFill/>
          <a:ln/>
        </p:spPr>
        <p:txBody>
          <a:bodyPr wrap="none" lIns="0" tIns="0" rIns="0" bIns="0" rtlCol="0" anchor="t"/>
          <a:lstStyle/>
          <a:p>
            <a:pPr algn="l" marL="342900" indent="-342900">
              <a:lnSpc>
                <a:spcPts val="2500"/>
              </a:lnSpc>
              <a:buSzPct val="100000"/>
              <a:buChar char="•"/>
            </a:pPr>
            <a:r>
              <a:rPr lang="en-US" sz="1550" spc="-31" kern="0" dirty="0">
                <a:solidFill>
                  <a:srgbClr val="272525"/>
                </a:solidFill>
                <a:latin typeface="Inter" pitchFamily="34" charset="0"/>
                <a:ea typeface="Inter" pitchFamily="34" charset="-122"/>
                <a:cs typeface="Inter" pitchFamily="34" charset="-120"/>
              </a:rPr>
              <a:t>The highest discount value was in November at over $50,000, while the highest profit was in December at over $43,000.</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661880"/>
            <a:ext cx="6496645" cy="779621"/>
          </a:xfrm>
          <a:prstGeom prst="rect">
            <a:avLst/>
          </a:prstGeom>
          <a:noFill/>
          <a:ln/>
        </p:spPr>
        <p:txBody>
          <a:bodyPr wrap="none" lIns="0" tIns="0" rIns="0" bIns="0" rtlCol="0" anchor="t"/>
          <a:lstStyle/>
          <a:p>
            <a:pPr algn="l"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State-wise Performance</a:t>
            </a:r>
            <a:endParaRPr lang="en-US" sz="4900" dirty="0"/>
          </a:p>
        </p:txBody>
      </p:sp>
      <p:sp>
        <p:nvSpPr>
          <p:cNvPr id="4" name="Text 1"/>
          <p:cNvSpPr/>
          <p:nvPr/>
        </p:nvSpPr>
        <p:spPr>
          <a:xfrm>
            <a:off x="793790" y="3781663"/>
            <a:ext cx="7556421"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California , New York and Texas are the top-performing states, driving the highest sales revenue.</a:t>
            </a:r>
            <a:endParaRPr lang="en-US" sz="1750" dirty="0"/>
          </a:p>
        </p:txBody>
      </p:sp>
      <p:sp>
        <p:nvSpPr>
          <p:cNvPr id="5" name="Text 2"/>
          <p:cNvSpPr/>
          <p:nvPr/>
        </p:nvSpPr>
        <p:spPr>
          <a:xfrm>
            <a:off x="793790" y="4586764"/>
            <a:ext cx="7556421"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North Dakota and West Virgina are the lowest</a:t>
            </a:r>
            <a:endParaRPr lang="en-US" sz="1750" dirty="0"/>
          </a:p>
        </p:txBody>
      </p:sp>
      <p:sp>
        <p:nvSpPr>
          <p:cNvPr id="6" name="Text 3"/>
          <p:cNvSpPr/>
          <p:nvPr/>
        </p:nvSpPr>
        <p:spPr>
          <a:xfrm>
            <a:off x="793790" y="5204817"/>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622340" y="488990"/>
            <a:ext cx="4233505" cy="488990"/>
          </a:xfrm>
          <a:prstGeom prst="rect">
            <a:avLst/>
          </a:prstGeom>
          <a:noFill/>
          <a:ln/>
        </p:spPr>
        <p:txBody>
          <a:bodyPr wrap="none" lIns="0" tIns="0" rIns="0" bIns="0" rtlCol="0" anchor="t"/>
          <a:lstStyle/>
          <a:p>
            <a:pPr algn="l" indent="0" marL="0">
              <a:lnSpc>
                <a:spcPts val="3850"/>
              </a:lnSpc>
              <a:buNone/>
            </a:pPr>
            <a:r>
              <a:rPr lang="en-US" sz="3050" b="1" spc="-62" kern="0" dirty="0">
                <a:solidFill>
                  <a:srgbClr val="F95F88"/>
                </a:solidFill>
                <a:latin typeface="Petrona Bold" pitchFamily="34" charset="0"/>
                <a:ea typeface="Petrona Bold" pitchFamily="34" charset="-122"/>
                <a:cs typeface="Petrona Bold" pitchFamily="34" charset="-120"/>
              </a:rPr>
              <a:t>Top sales State per Profit</a:t>
            </a:r>
            <a:endParaRPr lang="en-US" sz="3050" dirty="0"/>
          </a:p>
        </p:txBody>
      </p:sp>
      <p:pic>
        <p:nvPicPr>
          <p:cNvPr id="3" name="Image 0" descr="preencoded.png">    </p:cNvPr>
          <p:cNvPicPr>
            <a:picLocks noChangeAspect="1"/>
          </p:cNvPicPr>
          <p:nvPr/>
        </p:nvPicPr>
        <p:blipFill>
          <a:blip r:embed="rId1"/>
          <a:stretch>
            <a:fillRect/>
          </a:stretch>
        </p:blipFill>
        <p:spPr>
          <a:xfrm>
            <a:off x="2583061" y="1333619"/>
            <a:ext cx="9464159" cy="4633198"/>
          </a:xfrm>
          <a:prstGeom prst="rect">
            <a:avLst/>
          </a:prstGeom>
        </p:spPr>
      </p:pic>
      <p:sp>
        <p:nvSpPr>
          <p:cNvPr id="4" name="Shape 1"/>
          <p:cNvSpPr/>
          <p:nvPr/>
        </p:nvSpPr>
        <p:spPr>
          <a:xfrm>
            <a:off x="4960858" y="5966817"/>
            <a:ext cx="177760" cy="177760"/>
          </a:xfrm>
          <a:prstGeom prst="roundRect">
            <a:avLst>
              <a:gd name="adj" fmla="val 10288"/>
            </a:avLst>
          </a:prstGeom>
          <a:solidFill>
            <a:srgbClr val="1D113C"/>
          </a:solidFill>
          <a:ln/>
        </p:spPr>
      </p:sp>
      <p:sp>
        <p:nvSpPr>
          <p:cNvPr id="5" name="Text 2"/>
          <p:cNvSpPr/>
          <p:nvPr/>
        </p:nvSpPr>
        <p:spPr>
          <a:xfrm>
            <a:off x="5199578" y="5966817"/>
            <a:ext cx="436602" cy="177760"/>
          </a:xfrm>
          <a:prstGeom prst="rect">
            <a:avLst/>
          </a:prstGeom>
          <a:noFill/>
          <a:ln/>
        </p:spPr>
        <p:txBody>
          <a:bodyPr wrap="none" lIns="0" tIns="0" rIns="0" bIns="0" rtlCol="0" anchor="t"/>
          <a:lstStyle/>
          <a:p>
            <a:pPr algn="l" indent="0" marL="0">
              <a:lnSpc>
                <a:spcPts val="1400"/>
              </a:lnSpc>
              <a:buNone/>
            </a:pPr>
            <a:r>
              <a:rPr lang="en-US" sz="1400" spc="-28" kern="0" dirty="0">
                <a:solidFill>
                  <a:srgbClr val="272525"/>
                </a:solidFill>
                <a:latin typeface="Inter" pitchFamily="34" charset="0"/>
                <a:ea typeface="Inter" pitchFamily="34" charset="-122"/>
                <a:cs typeface="Inter" pitchFamily="34" charset="-120"/>
              </a:rPr>
              <a:t>Sales</a:t>
            </a:r>
            <a:endParaRPr lang="en-US" sz="1400" dirty="0"/>
          </a:p>
        </p:txBody>
      </p:sp>
      <p:sp>
        <p:nvSpPr>
          <p:cNvPr id="6" name="Shape 3"/>
          <p:cNvSpPr/>
          <p:nvPr/>
        </p:nvSpPr>
        <p:spPr>
          <a:xfrm>
            <a:off x="6980873" y="5966817"/>
            <a:ext cx="177760" cy="177760"/>
          </a:xfrm>
          <a:prstGeom prst="roundRect">
            <a:avLst>
              <a:gd name="adj" fmla="val 10288"/>
            </a:avLst>
          </a:prstGeom>
          <a:solidFill>
            <a:srgbClr val="402483"/>
          </a:solidFill>
          <a:ln/>
        </p:spPr>
      </p:sp>
      <p:sp>
        <p:nvSpPr>
          <p:cNvPr id="7" name="Text 4"/>
          <p:cNvSpPr/>
          <p:nvPr/>
        </p:nvSpPr>
        <p:spPr>
          <a:xfrm>
            <a:off x="7219593" y="5966817"/>
            <a:ext cx="429816" cy="177760"/>
          </a:xfrm>
          <a:prstGeom prst="rect">
            <a:avLst/>
          </a:prstGeom>
          <a:noFill/>
          <a:ln/>
        </p:spPr>
        <p:txBody>
          <a:bodyPr wrap="none" lIns="0" tIns="0" rIns="0" bIns="0" rtlCol="0" anchor="t"/>
          <a:lstStyle/>
          <a:p>
            <a:pPr algn="l" indent="0" marL="0">
              <a:lnSpc>
                <a:spcPts val="1400"/>
              </a:lnSpc>
              <a:buNone/>
            </a:pPr>
            <a:r>
              <a:rPr lang="en-US" sz="1400" spc="-28" kern="0" dirty="0">
                <a:solidFill>
                  <a:srgbClr val="272525"/>
                </a:solidFill>
                <a:latin typeface="Inter" pitchFamily="34" charset="0"/>
                <a:ea typeface="Inter" pitchFamily="34" charset="-122"/>
                <a:cs typeface="Inter" pitchFamily="34" charset="-120"/>
              </a:rPr>
              <a:t>Profit</a:t>
            </a:r>
            <a:endParaRPr lang="en-US" sz="1400" dirty="0"/>
          </a:p>
        </p:txBody>
      </p:sp>
      <p:sp>
        <p:nvSpPr>
          <p:cNvPr id="8" name="Shape 5"/>
          <p:cNvSpPr/>
          <p:nvPr/>
        </p:nvSpPr>
        <p:spPr>
          <a:xfrm>
            <a:off x="8994100" y="5966817"/>
            <a:ext cx="177760" cy="177760"/>
          </a:xfrm>
          <a:prstGeom prst="roundRect">
            <a:avLst>
              <a:gd name="adj" fmla="val 10288"/>
            </a:avLst>
          </a:prstGeom>
          <a:solidFill>
            <a:srgbClr val="6338C8"/>
          </a:solidFill>
          <a:ln/>
        </p:spPr>
      </p:sp>
      <p:sp>
        <p:nvSpPr>
          <p:cNvPr id="9" name="Text 6"/>
          <p:cNvSpPr/>
          <p:nvPr/>
        </p:nvSpPr>
        <p:spPr>
          <a:xfrm>
            <a:off x="9232821" y="5966817"/>
            <a:ext cx="1207056" cy="177760"/>
          </a:xfrm>
          <a:prstGeom prst="rect">
            <a:avLst/>
          </a:prstGeom>
          <a:noFill/>
          <a:ln/>
        </p:spPr>
        <p:txBody>
          <a:bodyPr wrap="none" lIns="0" tIns="0" rIns="0" bIns="0" rtlCol="0" anchor="t"/>
          <a:lstStyle/>
          <a:p>
            <a:pPr algn="l" indent="0" marL="0">
              <a:lnSpc>
                <a:spcPts val="1400"/>
              </a:lnSpc>
              <a:buNone/>
            </a:pPr>
            <a:r>
              <a:rPr lang="en-US" sz="1400" spc="-28" kern="0" dirty="0">
                <a:solidFill>
                  <a:srgbClr val="272525"/>
                </a:solidFill>
                <a:latin typeface="Inter" pitchFamily="34" charset="0"/>
                <a:ea typeface="Inter" pitchFamily="34" charset="-122"/>
                <a:cs typeface="Inter" pitchFamily="34" charset="-120"/>
              </a:rPr>
              <a:t> Discount Value</a:t>
            </a:r>
            <a:endParaRPr lang="en-US" sz="1400" dirty="0"/>
          </a:p>
        </p:txBody>
      </p:sp>
      <p:sp>
        <p:nvSpPr>
          <p:cNvPr id="10" name="Shape 7"/>
          <p:cNvSpPr/>
          <p:nvPr/>
        </p:nvSpPr>
        <p:spPr>
          <a:xfrm>
            <a:off x="622340" y="6700361"/>
            <a:ext cx="13385721" cy="1040130"/>
          </a:xfrm>
          <a:prstGeom prst="roundRect">
            <a:avLst>
              <a:gd name="adj" fmla="val 7181"/>
            </a:avLst>
          </a:prstGeom>
          <a:solidFill>
            <a:srgbClr val="FCF2B5"/>
          </a:solidFill>
          <a:ln/>
        </p:spPr>
      </p:sp>
      <p:pic>
        <p:nvPicPr>
          <p:cNvPr id="11" name="Image 1" descr="preencoded.png">    </p:cNvPr>
          <p:cNvPicPr>
            <a:picLocks noChangeAspect="1"/>
          </p:cNvPicPr>
          <p:nvPr/>
        </p:nvPicPr>
        <p:blipFill>
          <a:blip r:embed="rId2"/>
          <a:stretch>
            <a:fillRect/>
          </a:stretch>
        </p:blipFill>
        <p:spPr>
          <a:xfrm>
            <a:off x="800100" y="6972657"/>
            <a:ext cx="222171" cy="177760"/>
          </a:xfrm>
          <a:prstGeom prst="rect">
            <a:avLst/>
          </a:prstGeom>
        </p:spPr>
      </p:pic>
      <p:sp>
        <p:nvSpPr>
          <p:cNvPr id="12" name="Text 8"/>
          <p:cNvSpPr/>
          <p:nvPr/>
        </p:nvSpPr>
        <p:spPr>
          <a:xfrm>
            <a:off x="1200031" y="6922532"/>
            <a:ext cx="12630269" cy="569119"/>
          </a:xfrm>
          <a:prstGeom prst="rect">
            <a:avLst/>
          </a:prstGeom>
          <a:noFill/>
          <a:ln/>
        </p:spPr>
        <p:txBody>
          <a:bodyPr wrap="square" lIns="0" tIns="0" rIns="0" bIns="0" rtlCol="0" anchor="t"/>
          <a:lstStyle/>
          <a:p>
            <a:pPr algn="l" indent="0" marL="0">
              <a:lnSpc>
                <a:spcPts val="2200"/>
              </a:lnSpc>
              <a:buNone/>
            </a:pPr>
            <a:r>
              <a:rPr lang="en-US" sz="1400" spc="-28" kern="0" dirty="0">
                <a:solidFill>
                  <a:srgbClr val="000000"/>
                </a:solidFill>
                <a:latin typeface="Inter" pitchFamily="34" charset="0"/>
                <a:ea typeface="Inter" pitchFamily="34" charset="-122"/>
                <a:cs typeface="Inter" pitchFamily="34" charset="-120"/>
              </a:rPr>
              <a:t>Allthough Texas was of the top sales state ,it had negative profit of $-25,000 on $170,000 in sales, the lowest of the states shown as it has a high discount value</a:t>
            </a:r>
            <a:endParaRPr lang="en-US"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472922"/>
            <a:ext cx="5246132" cy="623649"/>
          </a:xfrm>
          <a:prstGeom prst="rect">
            <a:avLst/>
          </a:prstGeom>
          <a:noFill/>
          <a:ln/>
        </p:spPr>
        <p:txBody>
          <a:bodyPr wrap="none" lIns="0" tIns="0" rIns="0" bIns="0" rtlCol="0" anchor="t"/>
          <a:lstStyle/>
          <a:p>
            <a:pPr algn="l" indent="0" marL="0">
              <a:lnSpc>
                <a:spcPts val="4900"/>
              </a:lnSpc>
              <a:buNone/>
            </a:pPr>
            <a:r>
              <a:rPr lang="en-US" sz="3900" b="1" spc="-79" kern="0" dirty="0">
                <a:solidFill>
                  <a:srgbClr val="F95F88"/>
                </a:solidFill>
                <a:latin typeface="Petrona Bold" pitchFamily="34" charset="0"/>
                <a:ea typeface="Petrona Bold" pitchFamily="34" charset="-122"/>
                <a:cs typeface="Petrona Bold" pitchFamily="34" charset="-120"/>
              </a:rPr>
              <a:t>Sales-Men Performance</a:t>
            </a:r>
            <a:endParaRPr lang="en-US" sz="3900" dirty="0"/>
          </a:p>
        </p:txBody>
      </p:sp>
      <p:sp>
        <p:nvSpPr>
          <p:cNvPr id="3" name="Text 1"/>
          <p:cNvSpPr/>
          <p:nvPr/>
        </p:nvSpPr>
        <p:spPr>
          <a:xfrm>
            <a:off x="793790" y="2550200"/>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Every one has one Region</a:t>
            </a:r>
            <a:endParaRPr lang="en-US" sz="1750" dirty="0"/>
          </a:p>
        </p:txBody>
      </p:sp>
      <p:sp>
        <p:nvSpPr>
          <p:cNvPr id="4" name="Text 2"/>
          <p:cNvSpPr/>
          <p:nvPr/>
        </p:nvSpPr>
        <p:spPr>
          <a:xfrm>
            <a:off x="1544717" y="3968591"/>
            <a:ext cx="1503283" cy="345877"/>
          </a:xfrm>
          <a:prstGeom prst="rect">
            <a:avLst/>
          </a:prstGeom>
          <a:noFill/>
          <a:ln/>
        </p:spPr>
        <p:txBody>
          <a:bodyPr wrap="none" lIns="0" tIns="0" rIns="0" bIns="0" rtlCol="0" anchor="t"/>
          <a:lstStyle/>
          <a:p>
            <a:pPr algn="ctr" indent="0" marL="0">
              <a:lnSpc>
                <a:spcPts val="2700"/>
              </a:lnSpc>
              <a:buNone/>
            </a:pPr>
            <a:r>
              <a:rPr lang="en-US" sz="2700" b="1" spc="-54" kern="0" dirty="0">
                <a:solidFill>
                  <a:srgbClr val="272525"/>
                </a:solidFill>
                <a:latin typeface="Petrona Bold" pitchFamily="34" charset="0"/>
                <a:ea typeface="Petrona Bold" pitchFamily="34" charset="-122"/>
                <a:cs typeface="Petrona Bold" pitchFamily="34" charset="-120"/>
              </a:rPr>
              <a:t>31.6%</a:t>
            </a:r>
            <a:endParaRPr lang="en-US" sz="2700" dirty="0"/>
          </a:p>
        </p:txBody>
      </p:sp>
      <p:pic>
        <p:nvPicPr>
          <p:cNvPr id="5" name="Image 0" descr="preencoded.png">    </p:cNvPr>
          <p:cNvPicPr>
            <a:picLocks noChangeAspect="1"/>
          </p:cNvPicPr>
          <p:nvPr/>
        </p:nvPicPr>
        <p:blipFill>
          <a:blip r:embed="rId1"/>
          <a:stretch>
            <a:fillRect/>
          </a:stretch>
        </p:blipFill>
        <p:spPr>
          <a:xfrm>
            <a:off x="1379815" y="3224927"/>
            <a:ext cx="1833324" cy="1833324"/>
          </a:xfrm>
          <a:prstGeom prst="rect">
            <a:avLst/>
          </a:prstGeom>
        </p:spPr>
      </p:pic>
      <p:sp>
        <p:nvSpPr>
          <p:cNvPr id="6" name="Text 3"/>
          <p:cNvSpPr/>
          <p:nvPr/>
        </p:nvSpPr>
        <p:spPr>
          <a:xfrm>
            <a:off x="793790" y="5341739"/>
            <a:ext cx="3005495" cy="389930"/>
          </a:xfrm>
          <a:prstGeom prst="rect">
            <a:avLst/>
          </a:prstGeom>
          <a:noFill/>
          <a:ln/>
        </p:spPr>
        <p:txBody>
          <a:bodyPr wrap="none" lIns="0" tIns="0" rIns="0" bIns="0" rtlCol="0" anchor="t"/>
          <a:lstStyle/>
          <a:p>
            <a:pPr algn="ct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   Anna Andreadi</a:t>
            </a:r>
            <a:endParaRPr lang="en-US" sz="2450" dirty="0"/>
          </a:p>
        </p:txBody>
      </p:sp>
      <p:sp>
        <p:nvSpPr>
          <p:cNvPr id="7" name="Text 4"/>
          <p:cNvSpPr/>
          <p:nvPr/>
        </p:nvSpPr>
        <p:spPr>
          <a:xfrm>
            <a:off x="793790" y="5867757"/>
            <a:ext cx="3005495" cy="362903"/>
          </a:xfrm>
          <a:prstGeom prst="rect">
            <a:avLst/>
          </a:prstGeom>
          <a:noFill/>
          <a:ln/>
        </p:spPr>
        <p:txBody>
          <a:bodyPr wrap="none" lIns="0" tIns="0" rIns="0" bIns="0" rtlCol="0" anchor="t"/>
          <a:lstStyle/>
          <a:p>
            <a:pPr algn="ctr"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West</a:t>
            </a:r>
            <a:endParaRPr lang="en-US" sz="1750" dirty="0"/>
          </a:p>
        </p:txBody>
      </p:sp>
      <p:sp>
        <p:nvSpPr>
          <p:cNvPr id="8" name="Text 5"/>
          <p:cNvSpPr/>
          <p:nvPr/>
        </p:nvSpPr>
        <p:spPr>
          <a:xfrm>
            <a:off x="793790" y="6366748"/>
            <a:ext cx="3005495"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Total sales : 725.5 K</a:t>
            </a:r>
            <a:endParaRPr lang="en-US" sz="1750" dirty="0"/>
          </a:p>
        </p:txBody>
      </p:sp>
      <p:sp>
        <p:nvSpPr>
          <p:cNvPr id="9" name="Text 6"/>
          <p:cNvSpPr/>
          <p:nvPr/>
        </p:nvSpPr>
        <p:spPr>
          <a:xfrm>
            <a:off x="4890492" y="3968591"/>
            <a:ext cx="1503283" cy="345877"/>
          </a:xfrm>
          <a:prstGeom prst="rect">
            <a:avLst/>
          </a:prstGeom>
          <a:noFill/>
          <a:ln/>
        </p:spPr>
        <p:txBody>
          <a:bodyPr wrap="none" lIns="0" tIns="0" rIns="0" bIns="0" rtlCol="0" anchor="t"/>
          <a:lstStyle/>
          <a:p>
            <a:pPr algn="ctr" indent="0" marL="0">
              <a:lnSpc>
                <a:spcPts val="2700"/>
              </a:lnSpc>
              <a:buNone/>
            </a:pPr>
            <a:r>
              <a:rPr lang="en-US" sz="2700" b="1" spc="-54" kern="0" dirty="0">
                <a:solidFill>
                  <a:srgbClr val="272525"/>
                </a:solidFill>
                <a:latin typeface="Petrona Bold" pitchFamily="34" charset="0"/>
                <a:ea typeface="Petrona Bold" pitchFamily="34" charset="-122"/>
                <a:cs typeface="Petrona Bold" pitchFamily="34" charset="-120"/>
              </a:rPr>
              <a:t>17.1%</a:t>
            </a:r>
            <a:endParaRPr lang="en-US" sz="2700" dirty="0"/>
          </a:p>
        </p:txBody>
      </p:sp>
      <p:pic>
        <p:nvPicPr>
          <p:cNvPr id="10" name="Image 1" descr="preencoded.png">    </p:cNvPr>
          <p:cNvPicPr>
            <a:picLocks noChangeAspect="1"/>
          </p:cNvPicPr>
          <p:nvPr/>
        </p:nvPicPr>
        <p:blipFill>
          <a:blip r:embed="rId2"/>
          <a:stretch>
            <a:fillRect/>
          </a:stretch>
        </p:blipFill>
        <p:spPr>
          <a:xfrm>
            <a:off x="4725591" y="3224927"/>
            <a:ext cx="1833324" cy="1833324"/>
          </a:xfrm>
          <a:prstGeom prst="rect">
            <a:avLst/>
          </a:prstGeom>
        </p:spPr>
      </p:pic>
      <p:sp>
        <p:nvSpPr>
          <p:cNvPr id="11" name="Text 7"/>
          <p:cNvSpPr/>
          <p:nvPr/>
        </p:nvSpPr>
        <p:spPr>
          <a:xfrm>
            <a:off x="4139446" y="5341739"/>
            <a:ext cx="3005614" cy="389930"/>
          </a:xfrm>
          <a:prstGeom prst="rect">
            <a:avLst/>
          </a:prstGeom>
          <a:noFill/>
          <a:ln/>
        </p:spPr>
        <p:txBody>
          <a:bodyPr wrap="none" lIns="0" tIns="0" rIns="0" bIns="0" rtlCol="0" anchor="t"/>
          <a:lstStyle/>
          <a:p>
            <a:pPr algn="ct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Casssandra Brandow</a:t>
            </a:r>
            <a:endParaRPr lang="en-US" sz="2450" dirty="0"/>
          </a:p>
        </p:txBody>
      </p:sp>
      <p:sp>
        <p:nvSpPr>
          <p:cNvPr id="12" name="Text 8"/>
          <p:cNvSpPr/>
          <p:nvPr/>
        </p:nvSpPr>
        <p:spPr>
          <a:xfrm>
            <a:off x="4139446" y="5867757"/>
            <a:ext cx="3005614" cy="362903"/>
          </a:xfrm>
          <a:prstGeom prst="rect">
            <a:avLst/>
          </a:prstGeom>
          <a:noFill/>
          <a:ln/>
        </p:spPr>
        <p:txBody>
          <a:bodyPr wrap="none" lIns="0" tIns="0" rIns="0" bIns="0" rtlCol="0" anchor="t"/>
          <a:lstStyle/>
          <a:p>
            <a:pPr algn="ct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South</a:t>
            </a:r>
            <a:endParaRPr lang="en-US" sz="1750" dirty="0"/>
          </a:p>
        </p:txBody>
      </p:sp>
      <p:sp>
        <p:nvSpPr>
          <p:cNvPr id="13" name="Text 9"/>
          <p:cNvSpPr/>
          <p:nvPr/>
        </p:nvSpPr>
        <p:spPr>
          <a:xfrm>
            <a:off x="4139446" y="6366748"/>
            <a:ext cx="3005614"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Total sales : 391.7 K</a:t>
            </a:r>
            <a:endParaRPr lang="en-US" sz="1750" dirty="0"/>
          </a:p>
        </p:txBody>
      </p:sp>
      <p:sp>
        <p:nvSpPr>
          <p:cNvPr id="14" name="Text 10"/>
          <p:cNvSpPr/>
          <p:nvPr/>
        </p:nvSpPr>
        <p:spPr>
          <a:xfrm>
            <a:off x="8236268" y="3968591"/>
            <a:ext cx="1503283" cy="345877"/>
          </a:xfrm>
          <a:prstGeom prst="rect">
            <a:avLst/>
          </a:prstGeom>
          <a:noFill/>
          <a:ln/>
        </p:spPr>
        <p:txBody>
          <a:bodyPr wrap="none" lIns="0" tIns="0" rIns="0" bIns="0" rtlCol="0" anchor="t"/>
          <a:lstStyle/>
          <a:p>
            <a:pPr algn="ctr" indent="0" marL="0">
              <a:lnSpc>
                <a:spcPts val="2700"/>
              </a:lnSpc>
              <a:buNone/>
            </a:pPr>
            <a:r>
              <a:rPr lang="en-US" sz="2700" b="1" spc="-54" kern="0" dirty="0">
                <a:solidFill>
                  <a:srgbClr val="272525"/>
                </a:solidFill>
                <a:latin typeface="Petrona Bold" pitchFamily="34" charset="0"/>
                <a:ea typeface="Petrona Bold" pitchFamily="34" charset="-122"/>
                <a:cs typeface="Petrona Bold" pitchFamily="34" charset="-120"/>
              </a:rPr>
              <a:t>29.6%</a:t>
            </a:r>
            <a:endParaRPr lang="en-US" sz="2700" dirty="0"/>
          </a:p>
        </p:txBody>
      </p:sp>
      <p:pic>
        <p:nvPicPr>
          <p:cNvPr id="15" name="Image 2" descr="preencoded.png">    </p:cNvPr>
          <p:cNvPicPr>
            <a:picLocks noChangeAspect="1"/>
          </p:cNvPicPr>
          <p:nvPr/>
        </p:nvPicPr>
        <p:blipFill>
          <a:blip r:embed="rId3"/>
          <a:stretch>
            <a:fillRect/>
          </a:stretch>
        </p:blipFill>
        <p:spPr>
          <a:xfrm>
            <a:off x="8071366" y="3224927"/>
            <a:ext cx="1833324" cy="1833324"/>
          </a:xfrm>
          <a:prstGeom prst="rect">
            <a:avLst/>
          </a:prstGeom>
        </p:spPr>
      </p:pic>
      <p:sp>
        <p:nvSpPr>
          <p:cNvPr id="16" name="Text 11"/>
          <p:cNvSpPr/>
          <p:nvPr/>
        </p:nvSpPr>
        <p:spPr>
          <a:xfrm>
            <a:off x="7485221" y="5341739"/>
            <a:ext cx="3005614" cy="389930"/>
          </a:xfrm>
          <a:prstGeom prst="rect">
            <a:avLst/>
          </a:prstGeom>
          <a:noFill/>
          <a:ln/>
        </p:spPr>
        <p:txBody>
          <a:bodyPr wrap="none" lIns="0" tIns="0" rIns="0" bIns="0" rtlCol="0" anchor="t"/>
          <a:lstStyle/>
          <a:p>
            <a:pPr algn="ct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Chack Mangee</a:t>
            </a:r>
            <a:endParaRPr lang="en-US" sz="2450" dirty="0"/>
          </a:p>
        </p:txBody>
      </p:sp>
      <p:sp>
        <p:nvSpPr>
          <p:cNvPr id="17" name="Text 12"/>
          <p:cNvSpPr/>
          <p:nvPr/>
        </p:nvSpPr>
        <p:spPr>
          <a:xfrm>
            <a:off x="7485221" y="5867757"/>
            <a:ext cx="3005614" cy="362903"/>
          </a:xfrm>
          <a:prstGeom prst="rect">
            <a:avLst/>
          </a:prstGeom>
          <a:noFill/>
          <a:ln/>
        </p:spPr>
        <p:txBody>
          <a:bodyPr wrap="none" lIns="0" tIns="0" rIns="0" bIns="0" rtlCol="0" anchor="t"/>
          <a:lstStyle/>
          <a:p>
            <a:pPr algn="ct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East </a:t>
            </a:r>
            <a:endParaRPr lang="en-US" sz="1750" dirty="0"/>
          </a:p>
        </p:txBody>
      </p:sp>
      <p:sp>
        <p:nvSpPr>
          <p:cNvPr id="18" name="Text 13"/>
          <p:cNvSpPr/>
          <p:nvPr/>
        </p:nvSpPr>
        <p:spPr>
          <a:xfrm>
            <a:off x="7485221" y="6366748"/>
            <a:ext cx="3005614"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Total sales : 678.8 K</a:t>
            </a:r>
            <a:endParaRPr lang="en-US" sz="1750" dirty="0"/>
          </a:p>
        </p:txBody>
      </p:sp>
      <p:sp>
        <p:nvSpPr>
          <p:cNvPr id="19" name="Text 14"/>
          <p:cNvSpPr/>
          <p:nvPr/>
        </p:nvSpPr>
        <p:spPr>
          <a:xfrm>
            <a:off x="11582043" y="3968591"/>
            <a:ext cx="1503283" cy="345877"/>
          </a:xfrm>
          <a:prstGeom prst="rect">
            <a:avLst/>
          </a:prstGeom>
          <a:noFill/>
          <a:ln/>
        </p:spPr>
        <p:txBody>
          <a:bodyPr wrap="none" lIns="0" tIns="0" rIns="0" bIns="0" rtlCol="0" anchor="t"/>
          <a:lstStyle/>
          <a:p>
            <a:pPr algn="ctr" indent="0" marL="0">
              <a:lnSpc>
                <a:spcPts val="2700"/>
              </a:lnSpc>
              <a:buNone/>
            </a:pPr>
            <a:r>
              <a:rPr lang="en-US" sz="2700" b="1" spc="-54" kern="0" dirty="0">
                <a:solidFill>
                  <a:srgbClr val="272525"/>
                </a:solidFill>
                <a:latin typeface="Petrona Bold" pitchFamily="34" charset="0"/>
                <a:ea typeface="Petrona Bold" pitchFamily="34" charset="-122"/>
                <a:cs typeface="Petrona Bold" pitchFamily="34" charset="-120"/>
              </a:rPr>
              <a:t>21.9%</a:t>
            </a:r>
            <a:endParaRPr lang="en-US" sz="2700" dirty="0"/>
          </a:p>
        </p:txBody>
      </p:sp>
      <p:pic>
        <p:nvPicPr>
          <p:cNvPr id="20" name="Image 3" descr="preencoded.png">    </p:cNvPr>
          <p:cNvPicPr>
            <a:picLocks noChangeAspect="1"/>
          </p:cNvPicPr>
          <p:nvPr/>
        </p:nvPicPr>
        <p:blipFill>
          <a:blip r:embed="rId4"/>
          <a:stretch>
            <a:fillRect/>
          </a:stretch>
        </p:blipFill>
        <p:spPr>
          <a:xfrm>
            <a:off x="11417141" y="3224927"/>
            <a:ext cx="1833324" cy="1833324"/>
          </a:xfrm>
          <a:prstGeom prst="rect">
            <a:avLst/>
          </a:prstGeom>
        </p:spPr>
      </p:pic>
      <p:sp>
        <p:nvSpPr>
          <p:cNvPr id="21" name="Text 15"/>
          <p:cNvSpPr/>
          <p:nvPr/>
        </p:nvSpPr>
        <p:spPr>
          <a:xfrm>
            <a:off x="10830997" y="5341739"/>
            <a:ext cx="3005614" cy="389930"/>
          </a:xfrm>
          <a:prstGeom prst="rect">
            <a:avLst/>
          </a:prstGeom>
          <a:noFill/>
          <a:ln/>
        </p:spPr>
        <p:txBody>
          <a:bodyPr wrap="none" lIns="0" tIns="0" rIns="0" bIns="0" rtlCol="0" anchor="t"/>
          <a:lstStyle/>
          <a:p>
            <a:pPr algn="ct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Kelly Williams</a:t>
            </a:r>
            <a:endParaRPr lang="en-US" sz="2450" dirty="0"/>
          </a:p>
        </p:txBody>
      </p:sp>
      <p:sp>
        <p:nvSpPr>
          <p:cNvPr id="22" name="Text 16"/>
          <p:cNvSpPr/>
          <p:nvPr/>
        </p:nvSpPr>
        <p:spPr>
          <a:xfrm>
            <a:off x="10830997" y="5867757"/>
            <a:ext cx="3005614" cy="389930"/>
          </a:xfrm>
          <a:prstGeom prst="rect">
            <a:avLst/>
          </a:prstGeom>
          <a:noFill/>
          <a:ln/>
        </p:spPr>
        <p:txBody>
          <a:bodyPr wrap="none" lIns="0" tIns="0" rIns="0" bIns="0" rtlCol="0" anchor="t"/>
          <a:lstStyle/>
          <a:p>
            <a:pPr algn="ctr"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Central</a:t>
            </a:r>
            <a:endParaRPr lang="en-US" sz="2450" dirty="0"/>
          </a:p>
        </p:txBody>
      </p:sp>
      <p:sp>
        <p:nvSpPr>
          <p:cNvPr id="23" name="Text 17"/>
          <p:cNvSpPr/>
          <p:nvPr/>
        </p:nvSpPr>
        <p:spPr>
          <a:xfrm>
            <a:off x="10830997" y="6393775"/>
            <a:ext cx="3005614"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Total sales : 501.2 K</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080617"/>
            <a:ext cx="6237684" cy="779621"/>
          </a:xfrm>
          <a:prstGeom prst="rect">
            <a:avLst/>
          </a:prstGeom>
          <a:noFill/>
          <a:ln/>
        </p:spPr>
        <p:txBody>
          <a:bodyPr wrap="none" lIns="0" tIns="0" rIns="0" bIns="0" rtlCol="0" anchor="t"/>
          <a:lstStyle/>
          <a:p>
            <a:pPr algn="l"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Meat the Team</a:t>
            </a:r>
            <a:endParaRPr lang="en-US" sz="4900" dirty="0"/>
          </a:p>
        </p:txBody>
      </p:sp>
      <p:sp>
        <p:nvSpPr>
          <p:cNvPr id="3" name="Text 1"/>
          <p:cNvSpPr/>
          <p:nvPr/>
        </p:nvSpPr>
        <p:spPr>
          <a:xfrm>
            <a:off x="793790" y="3313867"/>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1- Mai Mamdooh </a:t>
            </a:r>
            <a:endParaRPr lang="en-US" sz="1750" dirty="0"/>
          </a:p>
        </p:txBody>
      </p:sp>
      <p:sp>
        <p:nvSpPr>
          <p:cNvPr id="4" name="Text 2"/>
          <p:cNvSpPr/>
          <p:nvPr/>
        </p:nvSpPr>
        <p:spPr>
          <a:xfrm>
            <a:off x="793790" y="3931920"/>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2- Bassant Maged</a:t>
            </a:r>
            <a:endParaRPr lang="en-US" sz="1750" dirty="0"/>
          </a:p>
        </p:txBody>
      </p:sp>
      <p:sp>
        <p:nvSpPr>
          <p:cNvPr id="5" name="Text 3"/>
          <p:cNvSpPr/>
          <p:nvPr/>
        </p:nvSpPr>
        <p:spPr>
          <a:xfrm>
            <a:off x="793790" y="4549973"/>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3- Khaled Habib</a:t>
            </a:r>
            <a:endParaRPr lang="en-US" sz="1750" dirty="0"/>
          </a:p>
        </p:txBody>
      </p:sp>
      <p:sp>
        <p:nvSpPr>
          <p:cNvPr id="6" name="Text 4"/>
          <p:cNvSpPr/>
          <p:nvPr/>
        </p:nvSpPr>
        <p:spPr>
          <a:xfrm>
            <a:off x="793790" y="5168027"/>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4- Mohamed Adel</a:t>
            </a:r>
            <a:endParaRPr lang="en-US" sz="1750" dirty="0"/>
          </a:p>
        </p:txBody>
      </p:sp>
      <p:sp>
        <p:nvSpPr>
          <p:cNvPr id="7" name="Text 5"/>
          <p:cNvSpPr/>
          <p:nvPr/>
        </p:nvSpPr>
        <p:spPr>
          <a:xfrm>
            <a:off x="793790" y="5786080"/>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5- Asmaa Mahmoud</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835235"/>
          </a:xfrm>
          <a:prstGeom prst="rect">
            <a:avLst/>
          </a:prstGeom>
        </p:spPr>
      </p:pic>
      <p:sp>
        <p:nvSpPr>
          <p:cNvPr id="3" name="Text 0"/>
          <p:cNvSpPr/>
          <p:nvPr/>
        </p:nvSpPr>
        <p:spPr>
          <a:xfrm>
            <a:off x="793790" y="4232553"/>
            <a:ext cx="6237684" cy="779621"/>
          </a:xfrm>
          <a:prstGeom prst="rect">
            <a:avLst/>
          </a:prstGeom>
          <a:noFill/>
          <a:ln/>
        </p:spPr>
        <p:txBody>
          <a:bodyPr wrap="none" lIns="0" tIns="0" rIns="0" bIns="0" rtlCol="0" anchor="t"/>
          <a:lstStyle/>
          <a:p>
            <a:pPr algn="l"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Customer Insights</a:t>
            </a:r>
            <a:endParaRPr lang="en-US" sz="4900" dirty="0"/>
          </a:p>
        </p:txBody>
      </p:sp>
      <p:pic>
        <p:nvPicPr>
          <p:cNvPr id="4" name="Image 1" descr="preencoded.png">    </p:cNvPr>
          <p:cNvPicPr>
            <a:picLocks noChangeAspect="1"/>
          </p:cNvPicPr>
          <p:nvPr/>
        </p:nvPicPr>
        <p:blipFill>
          <a:blip r:embed="rId2"/>
          <a:stretch>
            <a:fillRect/>
          </a:stretch>
        </p:blipFill>
        <p:spPr>
          <a:xfrm>
            <a:off x="793790" y="5391983"/>
            <a:ext cx="453628" cy="453628"/>
          </a:xfrm>
          <a:prstGeom prst="rect">
            <a:avLst/>
          </a:prstGeom>
        </p:spPr>
      </p:pic>
      <p:pic>
        <p:nvPicPr>
          <p:cNvPr id="5" name="Image 2" descr="preencoded.png">    </p:cNvPr>
          <p:cNvPicPr>
            <a:picLocks noChangeAspect="1"/>
          </p:cNvPicPr>
          <p:nvPr/>
        </p:nvPicPr>
        <p:blipFill>
          <a:blip r:embed="rId3"/>
          <a:stretch>
            <a:fillRect/>
          </a:stretch>
        </p:blipFill>
        <p:spPr>
          <a:xfrm>
            <a:off x="1502569" y="5446990"/>
            <a:ext cx="127516" cy="170021"/>
          </a:xfrm>
          <a:prstGeom prst="rect">
            <a:avLst/>
          </a:prstGeom>
        </p:spPr>
      </p:pic>
      <p:sp>
        <p:nvSpPr>
          <p:cNvPr id="6" name="Text 1"/>
          <p:cNvSpPr/>
          <p:nvPr/>
        </p:nvSpPr>
        <p:spPr>
          <a:xfrm>
            <a:off x="1814393" y="5352336"/>
            <a:ext cx="2268260" cy="362903"/>
          </a:xfrm>
          <a:prstGeom prst="rect">
            <a:avLst/>
          </a:prstGeom>
          <a:noFill/>
          <a:ln/>
        </p:spPr>
        <p:txBody>
          <a:bodyPr wrap="none" lIns="0" tIns="0" rIns="0" bIns="0" rtlCol="0" anchor="t"/>
          <a:lstStyle/>
          <a:p>
            <a:pPr algn="l"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Spend</a:t>
            </a:r>
            <a:endParaRPr lang="en-US" sz="1750" dirty="0"/>
          </a:p>
        </p:txBody>
      </p:sp>
      <p:sp>
        <p:nvSpPr>
          <p:cNvPr id="7" name="Text 2"/>
          <p:cNvSpPr/>
          <p:nvPr/>
        </p:nvSpPr>
        <p:spPr>
          <a:xfrm>
            <a:off x="1474232" y="5970389"/>
            <a:ext cx="5670828"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Avg. </a:t>
            </a:r>
            <a:pPr algn="l"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2.9k</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per visit.</a:t>
            </a:r>
            <a:endParaRPr lang="en-US" sz="1750" dirty="0"/>
          </a:p>
        </p:txBody>
      </p:sp>
      <p:pic>
        <p:nvPicPr>
          <p:cNvPr id="8" name="Image 3" descr="preencoded.png">    </p:cNvPr>
          <p:cNvPicPr>
            <a:picLocks noChangeAspect="1"/>
          </p:cNvPicPr>
          <p:nvPr/>
        </p:nvPicPr>
        <p:blipFill>
          <a:blip r:embed="rId4"/>
          <a:stretch>
            <a:fillRect/>
          </a:stretch>
        </p:blipFill>
        <p:spPr>
          <a:xfrm>
            <a:off x="7485221" y="5391983"/>
            <a:ext cx="453628" cy="453628"/>
          </a:xfrm>
          <a:prstGeom prst="rect">
            <a:avLst/>
          </a:prstGeom>
        </p:spPr>
      </p:pic>
      <p:pic>
        <p:nvPicPr>
          <p:cNvPr id="9" name="Image 4" descr="preencoded.png">    </p:cNvPr>
          <p:cNvPicPr>
            <a:picLocks noChangeAspect="1"/>
          </p:cNvPicPr>
          <p:nvPr/>
        </p:nvPicPr>
        <p:blipFill>
          <a:blip r:embed="rId5"/>
          <a:stretch>
            <a:fillRect/>
          </a:stretch>
        </p:blipFill>
        <p:spPr>
          <a:xfrm>
            <a:off x="8194000" y="5446990"/>
            <a:ext cx="127516" cy="170021"/>
          </a:xfrm>
          <a:prstGeom prst="rect">
            <a:avLst/>
          </a:prstGeom>
        </p:spPr>
      </p:pic>
      <p:sp>
        <p:nvSpPr>
          <p:cNvPr id="10" name="Text 3"/>
          <p:cNvSpPr/>
          <p:nvPr/>
        </p:nvSpPr>
        <p:spPr>
          <a:xfrm>
            <a:off x="8505825" y="5352336"/>
            <a:ext cx="2268260" cy="362903"/>
          </a:xfrm>
          <a:prstGeom prst="rect">
            <a:avLst/>
          </a:prstGeom>
          <a:noFill/>
          <a:ln/>
        </p:spPr>
        <p:txBody>
          <a:bodyPr wrap="none" lIns="0" tIns="0" rIns="0" bIns="0" rtlCol="0" anchor="t"/>
          <a:lstStyle/>
          <a:p>
            <a:pPr algn="l"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Repeat</a:t>
            </a:r>
            <a:endParaRPr lang="en-US" sz="1750" dirty="0"/>
          </a:p>
        </p:txBody>
      </p:sp>
      <p:sp>
        <p:nvSpPr>
          <p:cNvPr id="11" name="Text 4"/>
          <p:cNvSpPr/>
          <p:nvPr/>
        </p:nvSpPr>
        <p:spPr>
          <a:xfrm>
            <a:off x="8165663" y="5970389"/>
            <a:ext cx="5670947"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99% buy more than 1 times.</a:t>
            </a:r>
            <a:endParaRPr lang="en-US" sz="1750" dirty="0"/>
          </a:p>
        </p:txBody>
      </p:sp>
      <p:sp>
        <p:nvSpPr>
          <p:cNvPr id="12" name="Text 5"/>
          <p:cNvSpPr/>
          <p:nvPr/>
        </p:nvSpPr>
        <p:spPr>
          <a:xfrm>
            <a:off x="8165663" y="6469380"/>
            <a:ext cx="5670947"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58% buy more than 10 times.</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27234" y="696397"/>
            <a:ext cx="4571167" cy="571262"/>
          </a:xfrm>
          <a:prstGeom prst="rect">
            <a:avLst/>
          </a:prstGeom>
          <a:noFill/>
          <a:ln/>
        </p:spPr>
        <p:txBody>
          <a:bodyPr wrap="none" lIns="0" tIns="0" rIns="0" bIns="0" rtlCol="0" anchor="t"/>
          <a:lstStyle/>
          <a:p>
            <a:pPr algn="l" indent="0" marL="0">
              <a:lnSpc>
                <a:spcPts val="4450"/>
              </a:lnSpc>
              <a:buNone/>
            </a:pPr>
            <a:r>
              <a:rPr lang="en-US" sz="3550" b="1" spc="-72" kern="0" dirty="0">
                <a:solidFill>
                  <a:srgbClr val="F95F88"/>
                </a:solidFill>
                <a:latin typeface="Petrona Bold" pitchFamily="34" charset="0"/>
                <a:ea typeface="Petrona Bold" pitchFamily="34" charset="-122"/>
                <a:cs typeface="Petrona Bold" pitchFamily="34" charset="-120"/>
              </a:rPr>
              <a:t>Top 10 Customer   </a:t>
            </a:r>
            <a:endParaRPr lang="en-US" sz="3550" dirty="0"/>
          </a:p>
        </p:txBody>
      </p:sp>
      <p:sp>
        <p:nvSpPr>
          <p:cNvPr id="3" name="Shape 1"/>
          <p:cNvSpPr/>
          <p:nvPr/>
        </p:nvSpPr>
        <p:spPr>
          <a:xfrm>
            <a:off x="727234" y="1683187"/>
            <a:ext cx="13175933" cy="5849898"/>
          </a:xfrm>
          <a:prstGeom prst="roundRect">
            <a:avLst>
              <a:gd name="adj" fmla="val 1492"/>
            </a:avLst>
          </a:prstGeom>
          <a:noFill/>
          <a:ln w="7620">
            <a:solidFill>
              <a:srgbClr val="000000">
                <a:alpha val="8000"/>
              </a:srgbClr>
            </a:solidFill>
            <a:prstDash val="solid"/>
          </a:ln>
        </p:spPr>
      </p:sp>
      <p:sp>
        <p:nvSpPr>
          <p:cNvPr id="4" name="Shape 2"/>
          <p:cNvSpPr/>
          <p:nvPr/>
        </p:nvSpPr>
        <p:spPr>
          <a:xfrm>
            <a:off x="734854" y="1690807"/>
            <a:ext cx="13160693" cy="530423"/>
          </a:xfrm>
          <a:prstGeom prst="rect">
            <a:avLst/>
          </a:prstGeom>
          <a:solidFill>
            <a:srgbClr val="FFFFFF">
              <a:alpha val="4000"/>
            </a:srgbClr>
          </a:solidFill>
          <a:ln/>
        </p:spPr>
      </p:sp>
      <p:sp>
        <p:nvSpPr>
          <p:cNvPr id="5" name="Text 3"/>
          <p:cNvSpPr/>
          <p:nvPr/>
        </p:nvSpPr>
        <p:spPr>
          <a:xfrm>
            <a:off x="943094" y="1823085"/>
            <a:ext cx="1300758"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Customer Name</a:t>
            </a:r>
            <a:endParaRPr lang="en-US" sz="1300" dirty="0"/>
          </a:p>
        </p:txBody>
      </p:sp>
      <p:sp>
        <p:nvSpPr>
          <p:cNvPr id="6" name="Text 4"/>
          <p:cNvSpPr/>
          <p:nvPr/>
        </p:nvSpPr>
        <p:spPr>
          <a:xfrm>
            <a:off x="2667000" y="1823085"/>
            <a:ext cx="1271945"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Total Sales</a:t>
            </a:r>
            <a:endParaRPr lang="en-US" sz="1300" dirty="0"/>
          </a:p>
        </p:txBody>
      </p:sp>
      <p:sp>
        <p:nvSpPr>
          <p:cNvPr id="7" name="Text 5"/>
          <p:cNvSpPr/>
          <p:nvPr/>
        </p:nvSpPr>
        <p:spPr>
          <a:xfrm>
            <a:off x="4362093" y="1823085"/>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Profit</a:t>
            </a:r>
            <a:endParaRPr lang="en-US" sz="1300" dirty="0"/>
          </a:p>
        </p:txBody>
      </p:sp>
      <p:sp>
        <p:nvSpPr>
          <p:cNvPr id="8" name="Text 6"/>
          <p:cNvSpPr/>
          <p:nvPr/>
        </p:nvSpPr>
        <p:spPr>
          <a:xfrm>
            <a:off x="6055757" y="1823085"/>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Discount Value</a:t>
            </a:r>
            <a:endParaRPr lang="en-US" sz="1300" dirty="0"/>
          </a:p>
        </p:txBody>
      </p:sp>
      <p:sp>
        <p:nvSpPr>
          <p:cNvPr id="9" name="Text 7"/>
          <p:cNvSpPr/>
          <p:nvPr/>
        </p:nvSpPr>
        <p:spPr>
          <a:xfrm>
            <a:off x="7749421" y="1823085"/>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Total Order</a:t>
            </a:r>
            <a:endParaRPr lang="en-US" sz="1300" dirty="0"/>
          </a:p>
        </p:txBody>
      </p:sp>
      <p:sp>
        <p:nvSpPr>
          <p:cNvPr id="10" name="Text 8"/>
          <p:cNvSpPr/>
          <p:nvPr/>
        </p:nvSpPr>
        <p:spPr>
          <a:xfrm>
            <a:off x="9443085" y="1823085"/>
            <a:ext cx="2124670"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Quantity</a:t>
            </a:r>
            <a:endParaRPr lang="en-US" sz="1300" dirty="0"/>
          </a:p>
        </p:txBody>
      </p:sp>
      <p:sp>
        <p:nvSpPr>
          <p:cNvPr id="11" name="Text 9"/>
          <p:cNvSpPr/>
          <p:nvPr/>
        </p:nvSpPr>
        <p:spPr>
          <a:xfrm>
            <a:off x="11990903" y="1823085"/>
            <a:ext cx="1696879"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Returns Order</a:t>
            </a:r>
            <a:endParaRPr lang="en-US" sz="1300" dirty="0"/>
          </a:p>
        </p:txBody>
      </p:sp>
      <p:sp>
        <p:nvSpPr>
          <p:cNvPr id="12" name="Shape 10"/>
          <p:cNvSpPr/>
          <p:nvPr/>
        </p:nvSpPr>
        <p:spPr>
          <a:xfrm>
            <a:off x="734854" y="2221230"/>
            <a:ext cx="13160693" cy="530423"/>
          </a:xfrm>
          <a:prstGeom prst="rect">
            <a:avLst/>
          </a:prstGeom>
          <a:solidFill>
            <a:srgbClr val="000000">
              <a:alpha val="4000"/>
            </a:srgbClr>
          </a:solidFill>
          <a:ln/>
        </p:spPr>
      </p:sp>
      <p:sp>
        <p:nvSpPr>
          <p:cNvPr id="13" name="Text 11"/>
          <p:cNvSpPr/>
          <p:nvPr/>
        </p:nvSpPr>
        <p:spPr>
          <a:xfrm>
            <a:off x="943094" y="2353508"/>
            <a:ext cx="1300758"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Ken Lonsdale</a:t>
            </a:r>
            <a:endParaRPr lang="en-US" sz="1300" dirty="0"/>
          </a:p>
        </p:txBody>
      </p:sp>
      <p:sp>
        <p:nvSpPr>
          <p:cNvPr id="14" name="Text 12"/>
          <p:cNvSpPr/>
          <p:nvPr/>
        </p:nvSpPr>
        <p:spPr>
          <a:xfrm>
            <a:off x="2667000" y="2353508"/>
            <a:ext cx="1271945"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74,912.31</a:t>
            </a:r>
            <a:endParaRPr lang="en-US" sz="1300" dirty="0"/>
          </a:p>
        </p:txBody>
      </p:sp>
      <p:sp>
        <p:nvSpPr>
          <p:cNvPr id="15" name="Text 13"/>
          <p:cNvSpPr/>
          <p:nvPr/>
        </p:nvSpPr>
        <p:spPr>
          <a:xfrm>
            <a:off x="4362093" y="2353508"/>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806.86</a:t>
            </a:r>
            <a:endParaRPr lang="en-US" sz="1300" dirty="0"/>
          </a:p>
        </p:txBody>
      </p:sp>
      <p:sp>
        <p:nvSpPr>
          <p:cNvPr id="16" name="Text 14"/>
          <p:cNvSpPr/>
          <p:nvPr/>
        </p:nvSpPr>
        <p:spPr>
          <a:xfrm>
            <a:off x="6055757" y="2353508"/>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842.58</a:t>
            </a:r>
            <a:endParaRPr lang="en-US" sz="1300" dirty="0"/>
          </a:p>
        </p:txBody>
      </p:sp>
      <p:sp>
        <p:nvSpPr>
          <p:cNvPr id="17" name="Text 15"/>
          <p:cNvSpPr/>
          <p:nvPr/>
        </p:nvSpPr>
        <p:spPr>
          <a:xfrm>
            <a:off x="7749421" y="2353508"/>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12</a:t>
            </a:r>
            <a:endParaRPr lang="en-US" sz="1300" dirty="0"/>
          </a:p>
        </p:txBody>
      </p:sp>
      <p:sp>
        <p:nvSpPr>
          <p:cNvPr id="18" name="Text 16"/>
          <p:cNvSpPr/>
          <p:nvPr/>
        </p:nvSpPr>
        <p:spPr>
          <a:xfrm>
            <a:off x="9443085" y="2353508"/>
            <a:ext cx="2124670"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113</a:t>
            </a:r>
            <a:endParaRPr lang="en-US" sz="1300" dirty="0"/>
          </a:p>
        </p:txBody>
      </p:sp>
      <p:sp>
        <p:nvSpPr>
          <p:cNvPr id="19" name="Text 17"/>
          <p:cNvSpPr/>
          <p:nvPr/>
        </p:nvSpPr>
        <p:spPr>
          <a:xfrm>
            <a:off x="11990903" y="2353508"/>
            <a:ext cx="1696879"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0</a:t>
            </a:r>
            <a:endParaRPr lang="en-US" sz="1300" dirty="0"/>
          </a:p>
        </p:txBody>
      </p:sp>
      <p:sp>
        <p:nvSpPr>
          <p:cNvPr id="20" name="Shape 18"/>
          <p:cNvSpPr/>
          <p:nvPr/>
        </p:nvSpPr>
        <p:spPr>
          <a:xfrm>
            <a:off x="734854" y="2751653"/>
            <a:ext cx="13160693" cy="530423"/>
          </a:xfrm>
          <a:prstGeom prst="rect">
            <a:avLst/>
          </a:prstGeom>
          <a:solidFill>
            <a:srgbClr val="FFFFFF">
              <a:alpha val="4000"/>
            </a:srgbClr>
          </a:solidFill>
          <a:ln/>
        </p:spPr>
      </p:sp>
      <p:sp>
        <p:nvSpPr>
          <p:cNvPr id="21" name="Text 19"/>
          <p:cNvSpPr/>
          <p:nvPr/>
        </p:nvSpPr>
        <p:spPr>
          <a:xfrm>
            <a:off x="943094" y="2883932"/>
            <a:ext cx="1300758"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Greg Tran</a:t>
            </a:r>
            <a:endParaRPr lang="en-US" sz="1300" dirty="0"/>
          </a:p>
        </p:txBody>
      </p:sp>
      <p:sp>
        <p:nvSpPr>
          <p:cNvPr id="22" name="Text 20"/>
          <p:cNvSpPr/>
          <p:nvPr/>
        </p:nvSpPr>
        <p:spPr>
          <a:xfrm>
            <a:off x="2667000" y="2883932"/>
            <a:ext cx="1271945"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73,016.05</a:t>
            </a:r>
            <a:endParaRPr lang="en-US" sz="1300" dirty="0"/>
          </a:p>
        </p:txBody>
      </p:sp>
      <p:sp>
        <p:nvSpPr>
          <p:cNvPr id="23" name="Text 21"/>
          <p:cNvSpPr/>
          <p:nvPr/>
        </p:nvSpPr>
        <p:spPr>
          <a:xfrm>
            <a:off x="4362093" y="2883932"/>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2,163.43</a:t>
            </a:r>
            <a:endParaRPr lang="en-US" sz="1300" dirty="0"/>
          </a:p>
        </p:txBody>
      </p:sp>
      <p:sp>
        <p:nvSpPr>
          <p:cNvPr id="24" name="Text 22"/>
          <p:cNvSpPr/>
          <p:nvPr/>
        </p:nvSpPr>
        <p:spPr>
          <a:xfrm>
            <a:off x="6055757" y="2883932"/>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1,689.38</a:t>
            </a:r>
            <a:endParaRPr lang="en-US" sz="1300" dirty="0"/>
          </a:p>
        </p:txBody>
      </p:sp>
      <p:sp>
        <p:nvSpPr>
          <p:cNvPr id="25" name="Text 23"/>
          <p:cNvSpPr/>
          <p:nvPr/>
        </p:nvSpPr>
        <p:spPr>
          <a:xfrm>
            <a:off x="7749421" y="2883932"/>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11</a:t>
            </a:r>
            <a:endParaRPr lang="en-US" sz="1300" dirty="0"/>
          </a:p>
        </p:txBody>
      </p:sp>
      <p:sp>
        <p:nvSpPr>
          <p:cNvPr id="26" name="Text 24"/>
          <p:cNvSpPr/>
          <p:nvPr/>
        </p:nvSpPr>
        <p:spPr>
          <a:xfrm>
            <a:off x="9443085" y="2883932"/>
            <a:ext cx="2124670"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106</a:t>
            </a:r>
            <a:endParaRPr lang="en-US" sz="1300" dirty="0"/>
          </a:p>
        </p:txBody>
      </p:sp>
      <p:sp>
        <p:nvSpPr>
          <p:cNvPr id="27" name="Text 25"/>
          <p:cNvSpPr/>
          <p:nvPr/>
        </p:nvSpPr>
        <p:spPr>
          <a:xfrm>
            <a:off x="11990903" y="2883932"/>
            <a:ext cx="1696879"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0</a:t>
            </a:r>
            <a:endParaRPr lang="en-US" sz="1300" dirty="0"/>
          </a:p>
        </p:txBody>
      </p:sp>
      <p:sp>
        <p:nvSpPr>
          <p:cNvPr id="28" name="Shape 26"/>
          <p:cNvSpPr/>
          <p:nvPr/>
        </p:nvSpPr>
        <p:spPr>
          <a:xfrm>
            <a:off x="734854" y="3282077"/>
            <a:ext cx="13160693" cy="530423"/>
          </a:xfrm>
          <a:prstGeom prst="rect">
            <a:avLst/>
          </a:prstGeom>
          <a:solidFill>
            <a:srgbClr val="000000">
              <a:alpha val="4000"/>
            </a:srgbClr>
          </a:solidFill>
          <a:ln/>
        </p:spPr>
      </p:sp>
      <p:sp>
        <p:nvSpPr>
          <p:cNvPr id="29" name="Text 27"/>
          <p:cNvSpPr/>
          <p:nvPr/>
        </p:nvSpPr>
        <p:spPr>
          <a:xfrm>
            <a:off x="943094" y="3414355"/>
            <a:ext cx="1300758"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Patrick O'Brill</a:t>
            </a:r>
            <a:endParaRPr lang="en-US" sz="1300" dirty="0"/>
          </a:p>
        </p:txBody>
      </p:sp>
      <p:sp>
        <p:nvSpPr>
          <p:cNvPr id="30" name="Text 28"/>
          <p:cNvSpPr/>
          <p:nvPr/>
        </p:nvSpPr>
        <p:spPr>
          <a:xfrm>
            <a:off x="2667000" y="3414355"/>
            <a:ext cx="1271945"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69,297.41</a:t>
            </a:r>
            <a:endParaRPr lang="en-US" sz="1300" dirty="0"/>
          </a:p>
        </p:txBody>
      </p:sp>
      <p:sp>
        <p:nvSpPr>
          <p:cNvPr id="31" name="Text 29"/>
          <p:cNvSpPr/>
          <p:nvPr/>
        </p:nvSpPr>
        <p:spPr>
          <a:xfrm>
            <a:off x="4362093" y="3414355"/>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38.48</a:t>
            </a:r>
            <a:endParaRPr lang="en-US" sz="1300" dirty="0"/>
          </a:p>
        </p:txBody>
      </p:sp>
      <p:sp>
        <p:nvSpPr>
          <p:cNvPr id="32" name="Text 30"/>
          <p:cNvSpPr/>
          <p:nvPr/>
        </p:nvSpPr>
        <p:spPr>
          <a:xfrm>
            <a:off x="6055757" y="3414355"/>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1,731.39</a:t>
            </a:r>
            <a:endParaRPr lang="en-US" sz="1300" dirty="0"/>
          </a:p>
        </p:txBody>
      </p:sp>
      <p:sp>
        <p:nvSpPr>
          <p:cNvPr id="33" name="Text 31"/>
          <p:cNvSpPr/>
          <p:nvPr/>
        </p:nvSpPr>
        <p:spPr>
          <a:xfrm>
            <a:off x="7749421" y="3414355"/>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11</a:t>
            </a:r>
            <a:endParaRPr lang="en-US" sz="1300" dirty="0"/>
          </a:p>
        </p:txBody>
      </p:sp>
      <p:sp>
        <p:nvSpPr>
          <p:cNvPr id="34" name="Text 32"/>
          <p:cNvSpPr/>
          <p:nvPr/>
        </p:nvSpPr>
        <p:spPr>
          <a:xfrm>
            <a:off x="9443085" y="3414355"/>
            <a:ext cx="2124670"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91</a:t>
            </a:r>
            <a:endParaRPr lang="en-US" sz="1300" dirty="0"/>
          </a:p>
        </p:txBody>
      </p:sp>
      <p:sp>
        <p:nvSpPr>
          <p:cNvPr id="35" name="Text 33"/>
          <p:cNvSpPr/>
          <p:nvPr/>
        </p:nvSpPr>
        <p:spPr>
          <a:xfrm>
            <a:off x="11990903" y="3414355"/>
            <a:ext cx="1696879"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0</a:t>
            </a:r>
            <a:endParaRPr lang="en-US" sz="1300" dirty="0"/>
          </a:p>
        </p:txBody>
      </p:sp>
      <p:sp>
        <p:nvSpPr>
          <p:cNvPr id="36" name="Shape 34"/>
          <p:cNvSpPr/>
          <p:nvPr/>
        </p:nvSpPr>
        <p:spPr>
          <a:xfrm>
            <a:off x="734854" y="3812500"/>
            <a:ext cx="13160693" cy="530423"/>
          </a:xfrm>
          <a:prstGeom prst="rect">
            <a:avLst/>
          </a:prstGeom>
          <a:solidFill>
            <a:srgbClr val="FFFFFF">
              <a:alpha val="4000"/>
            </a:srgbClr>
          </a:solidFill>
          <a:ln/>
        </p:spPr>
      </p:sp>
      <p:sp>
        <p:nvSpPr>
          <p:cNvPr id="37" name="Text 35"/>
          <p:cNvSpPr/>
          <p:nvPr/>
        </p:nvSpPr>
        <p:spPr>
          <a:xfrm>
            <a:off x="943094" y="3944779"/>
            <a:ext cx="1300758"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Adrian Barton</a:t>
            </a:r>
            <a:endParaRPr lang="en-US" sz="1300" dirty="0"/>
          </a:p>
        </p:txBody>
      </p:sp>
      <p:sp>
        <p:nvSpPr>
          <p:cNvPr id="38" name="Text 36"/>
          <p:cNvSpPr/>
          <p:nvPr/>
        </p:nvSpPr>
        <p:spPr>
          <a:xfrm>
            <a:off x="2667000" y="3944779"/>
            <a:ext cx="1271945"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5CC97B"/>
                </a:solidFill>
                <a:latin typeface="Inter" pitchFamily="34" charset="0"/>
                <a:ea typeface="Inter" pitchFamily="34" charset="-122"/>
                <a:cs typeface="Inter" pitchFamily="34" charset="-120"/>
              </a:rPr>
              <a:t>143,857.71</a:t>
            </a:r>
            <a:endParaRPr lang="en-US" sz="1300" dirty="0"/>
          </a:p>
        </p:txBody>
      </p:sp>
      <p:sp>
        <p:nvSpPr>
          <p:cNvPr id="39" name="Text 37"/>
          <p:cNvSpPr/>
          <p:nvPr/>
        </p:nvSpPr>
        <p:spPr>
          <a:xfrm>
            <a:off x="4362093" y="3944779"/>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5,444.81</a:t>
            </a:r>
            <a:endParaRPr lang="en-US" sz="1300" dirty="0"/>
          </a:p>
        </p:txBody>
      </p:sp>
      <p:sp>
        <p:nvSpPr>
          <p:cNvPr id="40" name="Text 38"/>
          <p:cNvSpPr/>
          <p:nvPr/>
        </p:nvSpPr>
        <p:spPr>
          <a:xfrm>
            <a:off x="6055757" y="3944779"/>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732.12</a:t>
            </a:r>
            <a:endParaRPr lang="en-US" sz="1300" dirty="0"/>
          </a:p>
        </p:txBody>
      </p:sp>
      <p:sp>
        <p:nvSpPr>
          <p:cNvPr id="41" name="Text 39"/>
          <p:cNvSpPr/>
          <p:nvPr/>
        </p:nvSpPr>
        <p:spPr>
          <a:xfrm>
            <a:off x="7749421" y="3944779"/>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10</a:t>
            </a:r>
            <a:endParaRPr lang="en-US" sz="1300" dirty="0"/>
          </a:p>
        </p:txBody>
      </p:sp>
      <p:sp>
        <p:nvSpPr>
          <p:cNvPr id="42" name="Text 40"/>
          <p:cNvSpPr/>
          <p:nvPr/>
        </p:nvSpPr>
        <p:spPr>
          <a:xfrm>
            <a:off x="9443085" y="3944779"/>
            <a:ext cx="2124670"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73</a:t>
            </a:r>
            <a:endParaRPr lang="en-US" sz="1300" dirty="0"/>
          </a:p>
        </p:txBody>
      </p:sp>
      <p:sp>
        <p:nvSpPr>
          <p:cNvPr id="43" name="Text 41"/>
          <p:cNvSpPr/>
          <p:nvPr/>
        </p:nvSpPr>
        <p:spPr>
          <a:xfrm>
            <a:off x="11990903" y="3944779"/>
            <a:ext cx="1696879"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a:t>
            </a:r>
            <a:endParaRPr lang="en-US" sz="1300" dirty="0"/>
          </a:p>
        </p:txBody>
      </p:sp>
      <p:sp>
        <p:nvSpPr>
          <p:cNvPr id="44" name="Shape 42"/>
          <p:cNvSpPr/>
          <p:nvPr/>
        </p:nvSpPr>
        <p:spPr>
          <a:xfrm>
            <a:off x="734854" y="4342924"/>
            <a:ext cx="13160693" cy="530423"/>
          </a:xfrm>
          <a:prstGeom prst="rect">
            <a:avLst/>
          </a:prstGeom>
          <a:solidFill>
            <a:srgbClr val="000000">
              <a:alpha val="4000"/>
            </a:srgbClr>
          </a:solidFill>
          <a:ln/>
        </p:spPr>
      </p:sp>
      <p:sp>
        <p:nvSpPr>
          <p:cNvPr id="45" name="Text 43"/>
          <p:cNvSpPr/>
          <p:nvPr/>
        </p:nvSpPr>
        <p:spPr>
          <a:xfrm>
            <a:off x="943094" y="4475202"/>
            <a:ext cx="1300758"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Maria Etezadi</a:t>
            </a:r>
            <a:endParaRPr lang="en-US" sz="1300" dirty="0"/>
          </a:p>
        </p:txBody>
      </p:sp>
      <p:sp>
        <p:nvSpPr>
          <p:cNvPr id="46" name="Text 44"/>
          <p:cNvSpPr/>
          <p:nvPr/>
        </p:nvSpPr>
        <p:spPr>
          <a:xfrm>
            <a:off x="2667000" y="4475202"/>
            <a:ext cx="1271945"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71,594.30</a:t>
            </a:r>
            <a:endParaRPr lang="en-US" sz="1300" dirty="0"/>
          </a:p>
        </p:txBody>
      </p:sp>
      <p:sp>
        <p:nvSpPr>
          <p:cNvPr id="47" name="Text 45"/>
          <p:cNvSpPr/>
          <p:nvPr/>
        </p:nvSpPr>
        <p:spPr>
          <a:xfrm>
            <a:off x="4362093" y="4475202"/>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1,859.47</a:t>
            </a:r>
            <a:endParaRPr lang="en-US" sz="1300" dirty="0"/>
          </a:p>
        </p:txBody>
      </p:sp>
      <p:sp>
        <p:nvSpPr>
          <p:cNvPr id="48" name="Text 46"/>
          <p:cNvSpPr/>
          <p:nvPr/>
        </p:nvSpPr>
        <p:spPr>
          <a:xfrm>
            <a:off x="6055757" y="4475202"/>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1,185.57</a:t>
            </a:r>
            <a:endParaRPr lang="en-US" sz="1300" dirty="0"/>
          </a:p>
        </p:txBody>
      </p:sp>
      <p:sp>
        <p:nvSpPr>
          <p:cNvPr id="49" name="Text 47"/>
          <p:cNvSpPr/>
          <p:nvPr/>
        </p:nvSpPr>
        <p:spPr>
          <a:xfrm>
            <a:off x="7749421" y="4475202"/>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10</a:t>
            </a:r>
            <a:endParaRPr lang="en-US" sz="1300" dirty="0"/>
          </a:p>
        </p:txBody>
      </p:sp>
      <p:sp>
        <p:nvSpPr>
          <p:cNvPr id="50" name="Text 48"/>
          <p:cNvSpPr/>
          <p:nvPr/>
        </p:nvSpPr>
        <p:spPr>
          <a:xfrm>
            <a:off x="9443085" y="4475202"/>
            <a:ext cx="2124670"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82</a:t>
            </a:r>
            <a:endParaRPr lang="en-US" sz="1300" dirty="0"/>
          </a:p>
        </p:txBody>
      </p:sp>
      <p:sp>
        <p:nvSpPr>
          <p:cNvPr id="51" name="Text 49"/>
          <p:cNvSpPr/>
          <p:nvPr/>
        </p:nvSpPr>
        <p:spPr>
          <a:xfrm>
            <a:off x="11990903" y="4475202"/>
            <a:ext cx="1696879"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0</a:t>
            </a:r>
            <a:endParaRPr lang="en-US" sz="1300" dirty="0"/>
          </a:p>
        </p:txBody>
      </p:sp>
      <p:sp>
        <p:nvSpPr>
          <p:cNvPr id="52" name="Shape 50"/>
          <p:cNvSpPr/>
          <p:nvPr/>
        </p:nvSpPr>
        <p:spPr>
          <a:xfrm>
            <a:off x="734854" y="4873347"/>
            <a:ext cx="13160693" cy="530423"/>
          </a:xfrm>
          <a:prstGeom prst="rect">
            <a:avLst/>
          </a:prstGeom>
          <a:solidFill>
            <a:srgbClr val="FFFFFF">
              <a:alpha val="4000"/>
            </a:srgbClr>
          </a:solidFill>
          <a:ln/>
        </p:spPr>
      </p:sp>
      <p:sp>
        <p:nvSpPr>
          <p:cNvPr id="53" name="Text 51"/>
          <p:cNvSpPr/>
          <p:nvPr/>
        </p:nvSpPr>
        <p:spPr>
          <a:xfrm>
            <a:off x="943094" y="5005626"/>
            <a:ext cx="1300758"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Joseph Holt</a:t>
            </a:r>
            <a:endParaRPr lang="en-US" sz="1300" dirty="0"/>
          </a:p>
        </p:txBody>
      </p:sp>
      <p:sp>
        <p:nvSpPr>
          <p:cNvPr id="54" name="Text 52"/>
          <p:cNvSpPr/>
          <p:nvPr/>
        </p:nvSpPr>
        <p:spPr>
          <a:xfrm>
            <a:off x="2667000" y="5005626"/>
            <a:ext cx="1271945"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80,520.04</a:t>
            </a:r>
            <a:endParaRPr lang="en-US" sz="1300" dirty="0"/>
          </a:p>
        </p:txBody>
      </p:sp>
      <p:sp>
        <p:nvSpPr>
          <p:cNvPr id="55" name="Text 53"/>
          <p:cNvSpPr/>
          <p:nvPr/>
        </p:nvSpPr>
        <p:spPr>
          <a:xfrm>
            <a:off x="4362093" y="5005626"/>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F44444"/>
                </a:solidFill>
                <a:latin typeface="Inter" pitchFamily="34" charset="0"/>
                <a:ea typeface="Inter" pitchFamily="34" charset="-122"/>
                <a:cs typeface="Inter" pitchFamily="34" charset="-120"/>
              </a:rPr>
              <a:t>-644.7</a:t>
            </a:r>
            <a:endParaRPr lang="en-US" sz="1300" dirty="0"/>
          </a:p>
        </p:txBody>
      </p:sp>
      <p:sp>
        <p:nvSpPr>
          <p:cNvPr id="56" name="Text 54"/>
          <p:cNvSpPr/>
          <p:nvPr/>
        </p:nvSpPr>
        <p:spPr>
          <a:xfrm>
            <a:off x="6055757" y="5005626"/>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F44444"/>
                </a:solidFill>
                <a:latin typeface="Inter" pitchFamily="34" charset="0"/>
                <a:ea typeface="Inter" pitchFamily="34" charset="-122"/>
                <a:cs typeface="Inter" pitchFamily="34" charset="-120"/>
              </a:rPr>
              <a:t>2,154.45</a:t>
            </a:r>
            <a:endParaRPr lang="en-US" sz="1300" dirty="0"/>
          </a:p>
        </p:txBody>
      </p:sp>
      <p:sp>
        <p:nvSpPr>
          <p:cNvPr id="57" name="Text 55"/>
          <p:cNvSpPr/>
          <p:nvPr/>
        </p:nvSpPr>
        <p:spPr>
          <a:xfrm>
            <a:off x="7749421" y="5005626"/>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6</a:t>
            </a:r>
            <a:endParaRPr lang="en-US" sz="1300" dirty="0"/>
          </a:p>
        </p:txBody>
      </p:sp>
      <p:sp>
        <p:nvSpPr>
          <p:cNvPr id="58" name="Text 56"/>
          <p:cNvSpPr/>
          <p:nvPr/>
        </p:nvSpPr>
        <p:spPr>
          <a:xfrm>
            <a:off x="9443085" y="5005626"/>
            <a:ext cx="2124670"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64</a:t>
            </a:r>
            <a:endParaRPr lang="en-US" sz="1300" dirty="0"/>
          </a:p>
        </p:txBody>
      </p:sp>
      <p:sp>
        <p:nvSpPr>
          <p:cNvPr id="59" name="Text 57"/>
          <p:cNvSpPr/>
          <p:nvPr/>
        </p:nvSpPr>
        <p:spPr>
          <a:xfrm>
            <a:off x="11990903" y="5005626"/>
            <a:ext cx="1696879"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a:t>
            </a:r>
            <a:endParaRPr lang="en-US" sz="1300" dirty="0"/>
          </a:p>
        </p:txBody>
      </p:sp>
      <p:sp>
        <p:nvSpPr>
          <p:cNvPr id="60" name="Shape 58"/>
          <p:cNvSpPr/>
          <p:nvPr/>
        </p:nvSpPr>
        <p:spPr>
          <a:xfrm>
            <a:off x="734854" y="5403771"/>
            <a:ext cx="13160693" cy="530423"/>
          </a:xfrm>
          <a:prstGeom prst="rect">
            <a:avLst/>
          </a:prstGeom>
          <a:solidFill>
            <a:srgbClr val="000000">
              <a:alpha val="4000"/>
            </a:srgbClr>
          </a:solidFill>
          <a:ln/>
        </p:spPr>
      </p:sp>
      <p:sp>
        <p:nvSpPr>
          <p:cNvPr id="61" name="Text 59"/>
          <p:cNvSpPr/>
          <p:nvPr/>
        </p:nvSpPr>
        <p:spPr>
          <a:xfrm>
            <a:off x="943094" y="5536049"/>
            <a:ext cx="1300758"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Bill Shonely</a:t>
            </a:r>
            <a:endParaRPr lang="en-US" sz="1300" dirty="0"/>
          </a:p>
        </p:txBody>
      </p:sp>
      <p:sp>
        <p:nvSpPr>
          <p:cNvPr id="62" name="Text 60"/>
          <p:cNvSpPr/>
          <p:nvPr/>
        </p:nvSpPr>
        <p:spPr>
          <a:xfrm>
            <a:off x="2667000" y="5536049"/>
            <a:ext cx="1271945"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71,586.33</a:t>
            </a:r>
            <a:endParaRPr lang="en-US" sz="1300" dirty="0"/>
          </a:p>
        </p:txBody>
      </p:sp>
      <p:sp>
        <p:nvSpPr>
          <p:cNvPr id="63" name="Text 61"/>
          <p:cNvSpPr/>
          <p:nvPr/>
        </p:nvSpPr>
        <p:spPr>
          <a:xfrm>
            <a:off x="4362093" y="5536049"/>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2,616.06</a:t>
            </a:r>
            <a:endParaRPr lang="en-US" sz="1300" dirty="0"/>
          </a:p>
        </p:txBody>
      </p:sp>
      <p:sp>
        <p:nvSpPr>
          <p:cNvPr id="64" name="Text 62"/>
          <p:cNvSpPr/>
          <p:nvPr/>
        </p:nvSpPr>
        <p:spPr>
          <a:xfrm>
            <a:off x="6055757" y="5536049"/>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88.71</a:t>
            </a:r>
            <a:endParaRPr lang="en-US" sz="1300" dirty="0"/>
          </a:p>
        </p:txBody>
      </p:sp>
      <p:sp>
        <p:nvSpPr>
          <p:cNvPr id="65" name="Text 63"/>
          <p:cNvSpPr/>
          <p:nvPr/>
        </p:nvSpPr>
        <p:spPr>
          <a:xfrm>
            <a:off x="7749421" y="5536049"/>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5</a:t>
            </a:r>
            <a:endParaRPr lang="en-US" sz="1300" dirty="0"/>
          </a:p>
        </p:txBody>
      </p:sp>
      <p:sp>
        <p:nvSpPr>
          <p:cNvPr id="66" name="Text 64"/>
          <p:cNvSpPr/>
          <p:nvPr/>
        </p:nvSpPr>
        <p:spPr>
          <a:xfrm>
            <a:off x="9443085" y="5536049"/>
            <a:ext cx="2124670"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39</a:t>
            </a:r>
            <a:endParaRPr lang="en-US" sz="1300" dirty="0"/>
          </a:p>
        </p:txBody>
      </p:sp>
      <p:sp>
        <p:nvSpPr>
          <p:cNvPr id="67" name="Text 65"/>
          <p:cNvSpPr/>
          <p:nvPr/>
        </p:nvSpPr>
        <p:spPr>
          <a:xfrm>
            <a:off x="11990903" y="5536049"/>
            <a:ext cx="1696879"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0</a:t>
            </a:r>
            <a:endParaRPr lang="en-US" sz="1300" dirty="0"/>
          </a:p>
        </p:txBody>
      </p:sp>
      <p:sp>
        <p:nvSpPr>
          <p:cNvPr id="68" name="Shape 66"/>
          <p:cNvSpPr/>
          <p:nvPr/>
        </p:nvSpPr>
        <p:spPr>
          <a:xfrm>
            <a:off x="734854" y="5934194"/>
            <a:ext cx="13160693" cy="530423"/>
          </a:xfrm>
          <a:prstGeom prst="rect">
            <a:avLst/>
          </a:prstGeom>
          <a:solidFill>
            <a:srgbClr val="FFFFFF">
              <a:alpha val="4000"/>
            </a:srgbClr>
          </a:solidFill>
          <a:ln/>
        </p:spPr>
      </p:sp>
      <p:sp>
        <p:nvSpPr>
          <p:cNvPr id="69" name="Text 67"/>
          <p:cNvSpPr/>
          <p:nvPr/>
        </p:nvSpPr>
        <p:spPr>
          <a:xfrm>
            <a:off x="943094" y="6066473"/>
            <a:ext cx="1300758"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Sean Miller</a:t>
            </a:r>
            <a:endParaRPr lang="en-US" sz="1300" dirty="0"/>
          </a:p>
        </p:txBody>
      </p:sp>
      <p:sp>
        <p:nvSpPr>
          <p:cNvPr id="70" name="Text 68"/>
          <p:cNvSpPr/>
          <p:nvPr/>
        </p:nvSpPr>
        <p:spPr>
          <a:xfrm>
            <a:off x="2667000" y="6066473"/>
            <a:ext cx="1271945"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5CC97B"/>
                </a:solidFill>
                <a:latin typeface="Inter" pitchFamily="34" charset="0"/>
                <a:ea typeface="Inter" pitchFamily="34" charset="-122"/>
                <a:cs typeface="Inter" pitchFamily="34" charset="-120"/>
              </a:rPr>
              <a:t>146,749.77</a:t>
            </a:r>
            <a:endParaRPr lang="en-US" sz="1300" dirty="0"/>
          </a:p>
        </p:txBody>
      </p:sp>
      <p:sp>
        <p:nvSpPr>
          <p:cNvPr id="71" name="Text 69"/>
          <p:cNvSpPr/>
          <p:nvPr/>
        </p:nvSpPr>
        <p:spPr>
          <a:xfrm>
            <a:off x="4362093" y="6066473"/>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F44444"/>
                </a:solidFill>
                <a:latin typeface="Inter" pitchFamily="34" charset="0"/>
                <a:ea typeface="Inter" pitchFamily="34" charset="-122"/>
                <a:cs typeface="Inter" pitchFamily="34" charset="-120"/>
              </a:rPr>
              <a:t>-1,980.74</a:t>
            </a:r>
            <a:endParaRPr lang="en-US" sz="1300" dirty="0"/>
          </a:p>
        </p:txBody>
      </p:sp>
      <p:sp>
        <p:nvSpPr>
          <p:cNvPr id="72" name="Text 70"/>
          <p:cNvSpPr/>
          <p:nvPr/>
        </p:nvSpPr>
        <p:spPr>
          <a:xfrm>
            <a:off x="6055757" y="6066473"/>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F44444"/>
                </a:solidFill>
                <a:latin typeface="Inter" pitchFamily="34" charset="0"/>
                <a:ea typeface="Inter" pitchFamily="34" charset="-122"/>
                <a:cs typeface="Inter" pitchFamily="34" charset="-120"/>
              </a:rPr>
              <a:t>11,989.06</a:t>
            </a:r>
            <a:endParaRPr lang="en-US" sz="1300" dirty="0"/>
          </a:p>
        </p:txBody>
      </p:sp>
      <p:sp>
        <p:nvSpPr>
          <p:cNvPr id="73" name="Text 71"/>
          <p:cNvSpPr/>
          <p:nvPr/>
        </p:nvSpPr>
        <p:spPr>
          <a:xfrm>
            <a:off x="7749421" y="6066473"/>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5</a:t>
            </a:r>
            <a:endParaRPr lang="en-US" sz="1300" dirty="0"/>
          </a:p>
        </p:txBody>
      </p:sp>
      <p:sp>
        <p:nvSpPr>
          <p:cNvPr id="74" name="Text 72"/>
          <p:cNvSpPr/>
          <p:nvPr/>
        </p:nvSpPr>
        <p:spPr>
          <a:xfrm>
            <a:off x="9443085" y="6066473"/>
            <a:ext cx="2124670"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50</a:t>
            </a:r>
            <a:endParaRPr lang="en-US" sz="1300" dirty="0"/>
          </a:p>
        </p:txBody>
      </p:sp>
      <p:sp>
        <p:nvSpPr>
          <p:cNvPr id="75" name="Text 73"/>
          <p:cNvSpPr/>
          <p:nvPr/>
        </p:nvSpPr>
        <p:spPr>
          <a:xfrm>
            <a:off x="11990903" y="6066473"/>
            <a:ext cx="1696879"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a:t>
            </a:r>
            <a:endParaRPr lang="en-US" sz="1300" dirty="0"/>
          </a:p>
        </p:txBody>
      </p:sp>
      <p:sp>
        <p:nvSpPr>
          <p:cNvPr id="76" name="Shape 74"/>
          <p:cNvSpPr/>
          <p:nvPr/>
        </p:nvSpPr>
        <p:spPr>
          <a:xfrm>
            <a:off x="734854" y="6464618"/>
            <a:ext cx="13160693" cy="530423"/>
          </a:xfrm>
          <a:prstGeom prst="rect">
            <a:avLst/>
          </a:prstGeom>
          <a:solidFill>
            <a:srgbClr val="000000">
              <a:alpha val="4000"/>
            </a:srgbClr>
          </a:solidFill>
          <a:ln/>
        </p:spPr>
      </p:sp>
      <p:sp>
        <p:nvSpPr>
          <p:cNvPr id="77" name="Text 75"/>
          <p:cNvSpPr/>
          <p:nvPr/>
        </p:nvSpPr>
        <p:spPr>
          <a:xfrm>
            <a:off x="943094" y="6596896"/>
            <a:ext cx="1300758"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Tamara Chand</a:t>
            </a:r>
            <a:endParaRPr lang="en-US" sz="1300" dirty="0"/>
          </a:p>
        </p:txBody>
      </p:sp>
      <p:sp>
        <p:nvSpPr>
          <p:cNvPr id="78" name="Text 76"/>
          <p:cNvSpPr/>
          <p:nvPr/>
        </p:nvSpPr>
        <p:spPr>
          <a:xfrm>
            <a:off x="2667000" y="6596896"/>
            <a:ext cx="1271945"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5CC97B"/>
                </a:solidFill>
                <a:latin typeface="Inter" pitchFamily="34" charset="0"/>
                <a:ea typeface="Inter" pitchFamily="34" charset="-122"/>
                <a:cs typeface="Inter" pitchFamily="34" charset="-120"/>
              </a:rPr>
              <a:t>92,602.57</a:t>
            </a:r>
            <a:endParaRPr lang="en-US" sz="1300" dirty="0"/>
          </a:p>
        </p:txBody>
      </p:sp>
      <p:sp>
        <p:nvSpPr>
          <p:cNvPr id="79" name="Text 77"/>
          <p:cNvSpPr/>
          <p:nvPr/>
        </p:nvSpPr>
        <p:spPr>
          <a:xfrm>
            <a:off x="4362093" y="6596896"/>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8,981.32</a:t>
            </a:r>
            <a:endParaRPr lang="en-US" sz="1300" dirty="0"/>
          </a:p>
        </p:txBody>
      </p:sp>
      <p:sp>
        <p:nvSpPr>
          <p:cNvPr id="80" name="Text 78"/>
          <p:cNvSpPr/>
          <p:nvPr/>
        </p:nvSpPr>
        <p:spPr>
          <a:xfrm>
            <a:off x="6055757" y="6596896"/>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42.06</a:t>
            </a:r>
            <a:endParaRPr lang="en-US" sz="1300" dirty="0"/>
          </a:p>
        </p:txBody>
      </p:sp>
      <p:sp>
        <p:nvSpPr>
          <p:cNvPr id="81" name="Text 79"/>
          <p:cNvSpPr/>
          <p:nvPr/>
        </p:nvSpPr>
        <p:spPr>
          <a:xfrm>
            <a:off x="7749421" y="6596896"/>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5</a:t>
            </a:r>
            <a:endParaRPr lang="en-US" sz="1300" dirty="0"/>
          </a:p>
        </p:txBody>
      </p:sp>
      <p:sp>
        <p:nvSpPr>
          <p:cNvPr id="82" name="Text 80"/>
          <p:cNvSpPr/>
          <p:nvPr/>
        </p:nvSpPr>
        <p:spPr>
          <a:xfrm>
            <a:off x="9443085" y="6596896"/>
            <a:ext cx="2124670"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42</a:t>
            </a:r>
            <a:endParaRPr lang="en-US" sz="1300" dirty="0"/>
          </a:p>
        </p:txBody>
      </p:sp>
      <p:sp>
        <p:nvSpPr>
          <p:cNvPr id="83" name="Text 81"/>
          <p:cNvSpPr/>
          <p:nvPr/>
        </p:nvSpPr>
        <p:spPr>
          <a:xfrm>
            <a:off x="11990903" y="6596896"/>
            <a:ext cx="1696879"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1</a:t>
            </a:r>
            <a:endParaRPr lang="en-US" sz="1300" dirty="0"/>
          </a:p>
        </p:txBody>
      </p:sp>
      <p:sp>
        <p:nvSpPr>
          <p:cNvPr id="84" name="Shape 82"/>
          <p:cNvSpPr/>
          <p:nvPr/>
        </p:nvSpPr>
        <p:spPr>
          <a:xfrm>
            <a:off x="734854" y="6995041"/>
            <a:ext cx="13160693" cy="530423"/>
          </a:xfrm>
          <a:prstGeom prst="rect">
            <a:avLst/>
          </a:prstGeom>
          <a:solidFill>
            <a:srgbClr val="FFFFFF">
              <a:alpha val="4000"/>
            </a:srgbClr>
          </a:solidFill>
          <a:ln/>
        </p:spPr>
      </p:sp>
      <p:sp>
        <p:nvSpPr>
          <p:cNvPr id="85" name="Text 83"/>
          <p:cNvSpPr/>
          <p:nvPr/>
        </p:nvSpPr>
        <p:spPr>
          <a:xfrm>
            <a:off x="943094" y="7127319"/>
            <a:ext cx="1300758"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Becky Martin</a:t>
            </a:r>
            <a:endParaRPr lang="en-US" sz="1300" dirty="0"/>
          </a:p>
        </p:txBody>
      </p:sp>
      <p:sp>
        <p:nvSpPr>
          <p:cNvPr id="86" name="Text 84"/>
          <p:cNvSpPr/>
          <p:nvPr/>
        </p:nvSpPr>
        <p:spPr>
          <a:xfrm>
            <a:off x="2667000" y="7127319"/>
            <a:ext cx="1271945"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88,175.27</a:t>
            </a:r>
            <a:endParaRPr lang="en-US" sz="1300" dirty="0"/>
          </a:p>
        </p:txBody>
      </p:sp>
      <p:sp>
        <p:nvSpPr>
          <p:cNvPr id="87" name="Text 85"/>
          <p:cNvSpPr/>
          <p:nvPr/>
        </p:nvSpPr>
        <p:spPr>
          <a:xfrm>
            <a:off x="4362093" y="7127319"/>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F44444"/>
                </a:solidFill>
                <a:latin typeface="Inter" pitchFamily="34" charset="0"/>
                <a:ea typeface="Inter" pitchFamily="34" charset="-122"/>
                <a:cs typeface="Inter" pitchFamily="34" charset="-120"/>
              </a:rPr>
              <a:t>-1,659.96</a:t>
            </a:r>
            <a:endParaRPr lang="en-US" sz="1300" dirty="0"/>
          </a:p>
        </p:txBody>
      </p:sp>
      <p:sp>
        <p:nvSpPr>
          <p:cNvPr id="88" name="Text 86"/>
          <p:cNvSpPr/>
          <p:nvPr/>
        </p:nvSpPr>
        <p:spPr>
          <a:xfrm>
            <a:off x="6055757" y="7127319"/>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F44444"/>
                </a:solidFill>
                <a:latin typeface="Inter" pitchFamily="34" charset="0"/>
                <a:ea typeface="Inter" pitchFamily="34" charset="-122"/>
                <a:cs typeface="Inter" pitchFamily="34" charset="-120"/>
              </a:rPr>
              <a:t>4,064.30</a:t>
            </a:r>
            <a:endParaRPr lang="en-US" sz="1300" dirty="0"/>
          </a:p>
        </p:txBody>
      </p:sp>
      <p:sp>
        <p:nvSpPr>
          <p:cNvPr id="89" name="Text 87"/>
          <p:cNvSpPr/>
          <p:nvPr/>
        </p:nvSpPr>
        <p:spPr>
          <a:xfrm>
            <a:off x="7749421" y="7127319"/>
            <a:ext cx="1270516"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4</a:t>
            </a:r>
            <a:endParaRPr lang="en-US" sz="1300" dirty="0"/>
          </a:p>
        </p:txBody>
      </p:sp>
      <p:sp>
        <p:nvSpPr>
          <p:cNvPr id="90" name="Text 88"/>
          <p:cNvSpPr/>
          <p:nvPr/>
        </p:nvSpPr>
        <p:spPr>
          <a:xfrm>
            <a:off x="9443085" y="7127319"/>
            <a:ext cx="2124670"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64</a:t>
            </a:r>
            <a:endParaRPr lang="en-US" sz="1300" dirty="0"/>
          </a:p>
        </p:txBody>
      </p:sp>
      <p:sp>
        <p:nvSpPr>
          <p:cNvPr id="91" name="Text 89"/>
          <p:cNvSpPr/>
          <p:nvPr/>
        </p:nvSpPr>
        <p:spPr>
          <a:xfrm>
            <a:off x="11990903" y="7127319"/>
            <a:ext cx="1696879" cy="265867"/>
          </a:xfrm>
          <a:prstGeom prst="rect">
            <a:avLst/>
          </a:prstGeom>
          <a:noFill/>
          <a:ln/>
        </p:spPr>
        <p:txBody>
          <a:bodyPr wrap="none" lIns="0" tIns="0" rIns="0" bIns="0" rtlCol="0" anchor="t"/>
          <a:lstStyle/>
          <a:p>
            <a:pPr algn="l" indent="0" marL="0">
              <a:lnSpc>
                <a:spcPts val="2050"/>
              </a:lnSpc>
              <a:buNone/>
            </a:pPr>
            <a:r>
              <a:rPr lang="en-US" sz="1300" spc="-33" kern="0" dirty="0">
                <a:solidFill>
                  <a:srgbClr val="272525"/>
                </a:solidFill>
                <a:latin typeface="Inter" pitchFamily="34" charset="0"/>
                <a:ea typeface="Inter" pitchFamily="34" charset="-122"/>
                <a:cs typeface="Inter" pitchFamily="34" charset="-120"/>
              </a:rPr>
              <a:t>0</a:t>
            </a:r>
            <a:endParaRPr lang="en-US" sz="13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4196358" y="3724989"/>
            <a:ext cx="6237684" cy="779621"/>
          </a:xfrm>
          <a:prstGeom prst="rect">
            <a:avLst/>
          </a:prstGeom>
          <a:noFill/>
          <a:ln/>
        </p:spPr>
        <p:txBody>
          <a:bodyPr wrap="none" lIns="0" tIns="0" rIns="0" bIns="0" rtlCol="0" anchor="t"/>
          <a:lstStyle/>
          <a:p>
            <a:pPr algn="ctr" indent="0" marL="0">
              <a:lnSpc>
                <a:spcPts val="6100"/>
              </a:lnSpc>
              <a:buNone/>
            </a:pPr>
            <a:r>
              <a:rPr lang="en-US" sz="4900" b="1" spc="-98" kern="0" dirty="0">
                <a:solidFill>
                  <a:srgbClr val="000000"/>
                </a:solidFill>
                <a:latin typeface="Petrona Bold" pitchFamily="34" charset="0"/>
                <a:ea typeface="Petrona Bold" pitchFamily="34" charset="-122"/>
                <a:cs typeface="Petrona Bold" pitchFamily="34" charset="-120"/>
              </a:rPr>
              <a:t>Final Dashboard</a:t>
            </a:r>
            <a:endParaRPr lang="en-US" sz="49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21638" y="568643"/>
            <a:ext cx="11856839" cy="6530459"/>
          </a:xfrm>
          <a:prstGeom prst="rect">
            <a:avLst/>
          </a:prstGeom>
        </p:spPr>
      </p:pic>
      <p:sp>
        <p:nvSpPr>
          <p:cNvPr id="3" name="Text 0"/>
          <p:cNvSpPr/>
          <p:nvPr/>
        </p:nvSpPr>
        <p:spPr>
          <a:xfrm>
            <a:off x="721638" y="7331035"/>
            <a:ext cx="13187124" cy="329922"/>
          </a:xfrm>
          <a:prstGeom prst="rect">
            <a:avLst/>
          </a:prstGeom>
          <a:noFill/>
          <a:ln/>
        </p:spPr>
        <p:txBody>
          <a:bodyPr wrap="none" lIns="0" tIns="0" rIns="0" bIns="0" rtlCol="0" anchor="t"/>
          <a:lstStyle/>
          <a:p>
            <a:pPr algn="l" indent="0" marL="0">
              <a:lnSpc>
                <a:spcPts val="2550"/>
              </a:lnSpc>
              <a:buNone/>
            </a:pPr>
            <a:endParaRPr lang="en-US" sz="16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sp>
        <p:nvSpPr>
          <p:cNvPr id="2" name="Text 0"/>
          <p:cNvSpPr/>
          <p:nvPr/>
        </p:nvSpPr>
        <p:spPr>
          <a:xfrm>
            <a:off x="793790" y="3316724"/>
            <a:ext cx="6237684" cy="779621"/>
          </a:xfrm>
          <a:prstGeom prst="rect">
            <a:avLst/>
          </a:prstGeom>
          <a:noFill/>
          <a:ln/>
        </p:spPr>
        <p:txBody>
          <a:bodyPr wrap="none" lIns="0" tIns="0" rIns="0" bIns="0" rtlCol="0" anchor="t"/>
          <a:lstStyle/>
          <a:p>
            <a:pPr algn="l"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Forcasting</a:t>
            </a:r>
            <a:endParaRPr lang="en-US" sz="4900" dirty="0"/>
          </a:p>
        </p:txBody>
      </p:sp>
      <p:sp>
        <p:nvSpPr>
          <p:cNvPr id="3" name="Text 1"/>
          <p:cNvSpPr/>
          <p:nvPr/>
        </p:nvSpPr>
        <p:spPr>
          <a:xfrm>
            <a:off x="793790" y="4549973"/>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4196358" y="2826187"/>
            <a:ext cx="6237684" cy="779621"/>
          </a:xfrm>
          <a:prstGeom prst="rect">
            <a:avLst/>
          </a:prstGeom>
          <a:noFill/>
          <a:ln/>
        </p:spPr>
        <p:txBody>
          <a:bodyPr wrap="none" lIns="0" tIns="0" rIns="0" bIns="0" rtlCol="0" anchor="t"/>
          <a:lstStyle/>
          <a:p>
            <a:pPr algn="ctr" indent="0" marL="0">
              <a:lnSpc>
                <a:spcPts val="6100"/>
              </a:lnSpc>
              <a:buNone/>
            </a:pPr>
            <a:r>
              <a:rPr lang="en-US" sz="4900" b="1" spc="-98" kern="0" dirty="0">
                <a:solidFill>
                  <a:srgbClr val="000000"/>
                </a:solidFill>
                <a:latin typeface="Petrona Bold" pitchFamily="34" charset="0"/>
                <a:ea typeface="Petrona Bold" pitchFamily="34" charset="-122"/>
                <a:cs typeface="Petrona Bold" pitchFamily="34" charset="-120"/>
              </a:rPr>
              <a:t>Conclusion</a:t>
            </a:r>
            <a:endParaRPr lang="en-US" sz="4900" dirty="0"/>
          </a:p>
        </p:txBody>
      </p:sp>
      <p:sp>
        <p:nvSpPr>
          <p:cNvPr id="3" name="Text 1"/>
          <p:cNvSpPr/>
          <p:nvPr/>
        </p:nvSpPr>
        <p:spPr>
          <a:xfrm>
            <a:off x="793790" y="4059436"/>
            <a:ext cx="13042821" cy="725805"/>
          </a:xfrm>
          <a:prstGeom prst="rect">
            <a:avLst/>
          </a:prstGeom>
          <a:noFill/>
          <a:ln/>
        </p:spPr>
        <p:txBody>
          <a:bodyPr wrap="square" lIns="0" tIns="0" rIns="0" bIns="0" rtlCol="0" anchor="t"/>
          <a:lstStyle/>
          <a:p>
            <a:pPr algn="ct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The store has strong sales volume but needs to shift focus from revenue generation to profit optimization. Small adjustments to discounting practices and product mix could dramatically improve profitability without reducing sales volume.</a:t>
            </a:r>
            <a:endParaRPr lang="en-US" sz="1750" dirty="0"/>
          </a:p>
        </p:txBody>
      </p:sp>
      <p:sp>
        <p:nvSpPr>
          <p:cNvPr id="4" name="Text 2"/>
          <p:cNvSpPr/>
          <p:nvPr/>
        </p:nvSpPr>
        <p:spPr>
          <a:xfrm>
            <a:off x="793790" y="5040392"/>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793790" y="1178719"/>
            <a:ext cx="4363403" cy="467678"/>
          </a:xfrm>
          <a:prstGeom prst="rect">
            <a:avLst/>
          </a:prstGeom>
          <a:noFill/>
          <a:ln/>
        </p:spPr>
        <p:txBody>
          <a:bodyPr wrap="none" lIns="0" tIns="0" rIns="0" bIns="0" rtlCol="0" anchor="t"/>
          <a:lstStyle/>
          <a:p>
            <a:pPr algn="l" indent="0" marL="0">
              <a:lnSpc>
                <a:spcPts val="3650"/>
              </a:lnSpc>
              <a:buNone/>
            </a:pPr>
            <a:r>
              <a:rPr lang="en-US" sz="2900" b="1" spc="-59" kern="0" dirty="0">
                <a:solidFill>
                  <a:srgbClr val="F95F88"/>
                </a:solidFill>
                <a:latin typeface="Petrona Bold" pitchFamily="34" charset="0"/>
                <a:ea typeface="Petrona Bold" pitchFamily="34" charset="-122"/>
                <a:cs typeface="Petrona Bold" pitchFamily="34" charset="-120"/>
              </a:rPr>
              <a:t>Major Problems Identified</a:t>
            </a:r>
            <a:endParaRPr lang="en-US" sz="2900" dirty="0"/>
          </a:p>
        </p:txBody>
      </p:sp>
      <p:pic>
        <p:nvPicPr>
          <p:cNvPr id="3" name="Image 0" descr="preencoded.png">    </p:cNvPr>
          <p:cNvPicPr>
            <a:picLocks noChangeAspect="1"/>
          </p:cNvPicPr>
          <p:nvPr/>
        </p:nvPicPr>
        <p:blipFill>
          <a:blip r:embed="rId1"/>
          <a:stretch>
            <a:fillRect/>
          </a:stretch>
        </p:blipFill>
        <p:spPr>
          <a:xfrm>
            <a:off x="793790" y="2100024"/>
            <a:ext cx="3005495" cy="1857494"/>
          </a:xfrm>
          <a:prstGeom prst="rect">
            <a:avLst/>
          </a:prstGeom>
        </p:spPr>
      </p:pic>
      <p:sp>
        <p:nvSpPr>
          <p:cNvPr id="4" name="Text 1"/>
          <p:cNvSpPr/>
          <p:nvPr/>
        </p:nvSpPr>
        <p:spPr>
          <a:xfrm>
            <a:off x="793790" y="4241006"/>
            <a:ext cx="3005495" cy="779859"/>
          </a:xfrm>
          <a:prstGeom prst="rect">
            <a:avLst/>
          </a:prstGeom>
          <a:noFill/>
          <a:ln/>
        </p:spPr>
        <p:txBody>
          <a:bodyPr wrap="squar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Excessive Discounting</a:t>
            </a:r>
            <a:endParaRPr lang="en-US" sz="2450" dirty="0"/>
          </a:p>
        </p:txBody>
      </p:sp>
      <p:sp>
        <p:nvSpPr>
          <p:cNvPr id="5" name="Text 2"/>
          <p:cNvSpPr/>
          <p:nvPr/>
        </p:nvSpPr>
        <p:spPr>
          <a:xfrm>
            <a:off x="793790" y="5156954"/>
            <a:ext cx="3005495" cy="1451610"/>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This is the primary reason for low profitability despite high sales volume</a:t>
            </a:r>
            <a:endParaRPr lang="en-US" sz="1750" dirty="0"/>
          </a:p>
        </p:txBody>
      </p:sp>
      <p:pic>
        <p:nvPicPr>
          <p:cNvPr id="6" name="Image 1" descr="preencoded.png">    </p:cNvPr>
          <p:cNvPicPr>
            <a:picLocks noChangeAspect="1"/>
          </p:cNvPicPr>
          <p:nvPr/>
        </p:nvPicPr>
        <p:blipFill>
          <a:blip r:embed="rId2"/>
          <a:stretch>
            <a:fillRect/>
          </a:stretch>
        </p:blipFill>
        <p:spPr>
          <a:xfrm>
            <a:off x="4139446" y="2100024"/>
            <a:ext cx="3005614" cy="1857494"/>
          </a:xfrm>
          <a:prstGeom prst="rect">
            <a:avLst/>
          </a:prstGeom>
        </p:spPr>
      </p:pic>
      <p:sp>
        <p:nvSpPr>
          <p:cNvPr id="7" name="Text 3"/>
          <p:cNvSpPr/>
          <p:nvPr/>
        </p:nvSpPr>
        <p:spPr>
          <a:xfrm>
            <a:off x="4139446" y="4241006"/>
            <a:ext cx="3005614" cy="389930"/>
          </a:xfrm>
          <a:prstGeom prst="rect">
            <a:avLst/>
          </a:prstGeom>
          <a:noFill/>
          <a:ln/>
        </p:spPr>
        <p:txBody>
          <a:bodyPr wrap="non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High Return Rates</a:t>
            </a:r>
            <a:endParaRPr lang="en-US" sz="2450" dirty="0"/>
          </a:p>
        </p:txBody>
      </p:sp>
      <p:sp>
        <p:nvSpPr>
          <p:cNvPr id="8" name="Text 4"/>
          <p:cNvSpPr/>
          <p:nvPr/>
        </p:nvSpPr>
        <p:spPr>
          <a:xfrm>
            <a:off x="4139446" y="4767024"/>
            <a:ext cx="300561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5.9% return rate is costing $0.18M</a:t>
            </a:r>
            <a:endParaRPr lang="en-US" sz="1750" dirty="0"/>
          </a:p>
        </p:txBody>
      </p:sp>
      <p:sp>
        <p:nvSpPr>
          <p:cNvPr id="9" name="Text 5"/>
          <p:cNvSpPr/>
          <p:nvPr/>
        </p:nvSpPr>
        <p:spPr>
          <a:xfrm>
            <a:off x="4139446" y="5572125"/>
            <a:ext cx="300561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Return costs are 62% of total profits</a:t>
            </a:r>
            <a:endParaRPr lang="en-US" sz="1750" dirty="0"/>
          </a:p>
        </p:txBody>
      </p:sp>
      <p:pic>
        <p:nvPicPr>
          <p:cNvPr id="10" name="Image 2" descr="preencoded.png">    </p:cNvPr>
          <p:cNvPicPr>
            <a:picLocks noChangeAspect="1"/>
          </p:cNvPicPr>
          <p:nvPr/>
        </p:nvPicPr>
        <p:blipFill>
          <a:blip r:embed="rId3"/>
          <a:stretch>
            <a:fillRect/>
          </a:stretch>
        </p:blipFill>
        <p:spPr>
          <a:xfrm>
            <a:off x="7485221" y="2100024"/>
            <a:ext cx="3005614" cy="1857494"/>
          </a:xfrm>
          <a:prstGeom prst="rect">
            <a:avLst/>
          </a:prstGeom>
        </p:spPr>
      </p:pic>
      <p:sp>
        <p:nvSpPr>
          <p:cNvPr id="11" name="Text 6"/>
          <p:cNvSpPr/>
          <p:nvPr/>
        </p:nvSpPr>
        <p:spPr>
          <a:xfrm>
            <a:off x="7485221" y="4241006"/>
            <a:ext cx="3005614" cy="779859"/>
          </a:xfrm>
          <a:prstGeom prst="rect">
            <a:avLst/>
          </a:prstGeom>
          <a:noFill/>
          <a:ln/>
        </p:spPr>
        <p:txBody>
          <a:bodyPr wrap="squar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Unprofitable Categories/Products</a:t>
            </a:r>
            <a:endParaRPr lang="en-US" sz="2450" dirty="0"/>
          </a:p>
        </p:txBody>
      </p:sp>
      <p:sp>
        <p:nvSpPr>
          <p:cNvPr id="12" name="Text 7"/>
          <p:cNvSpPr/>
          <p:nvPr/>
        </p:nvSpPr>
        <p:spPr>
          <a:xfrm>
            <a:off x="7485221" y="5156954"/>
            <a:ext cx="300561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Furniture category has very thin margins (5.41%)</a:t>
            </a:r>
            <a:endParaRPr lang="en-US" sz="1750" dirty="0"/>
          </a:p>
        </p:txBody>
      </p:sp>
      <p:sp>
        <p:nvSpPr>
          <p:cNvPr id="13" name="Text 8"/>
          <p:cNvSpPr/>
          <p:nvPr/>
        </p:nvSpPr>
        <p:spPr>
          <a:xfrm>
            <a:off x="7485221" y="5962055"/>
            <a:ext cx="3005614" cy="1088708"/>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Some top-selling products are generating losses</a:t>
            </a:r>
            <a:endParaRPr lang="en-US" sz="1750" dirty="0"/>
          </a:p>
        </p:txBody>
      </p:sp>
      <p:pic>
        <p:nvPicPr>
          <p:cNvPr id="14" name="Image 3" descr="preencoded.png">    </p:cNvPr>
          <p:cNvPicPr>
            <a:picLocks noChangeAspect="1"/>
          </p:cNvPicPr>
          <p:nvPr/>
        </p:nvPicPr>
        <p:blipFill>
          <a:blip r:embed="rId4"/>
          <a:stretch>
            <a:fillRect/>
          </a:stretch>
        </p:blipFill>
        <p:spPr>
          <a:xfrm>
            <a:off x="10830997" y="2100024"/>
            <a:ext cx="3005614" cy="1857494"/>
          </a:xfrm>
          <a:prstGeom prst="rect">
            <a:avLst/>
          </a:prstGeom>
        </p:spPr>
      </p:pic>
      <p:sp>
        <p:nvSpPr>
          <p:cNvPr id="15" name="Text 9"/>
          <p:cNvSpPr/>
          <p:nvPr/>
        </p:nvSpPr>
        <p:spPr>
          <a:xfrm>
            <a:off x="10830997" y="4241006"/>
            <a:ext cx="3005614" cy="779859"/>
          </a:xfrm>
          <a:prstGeom prst="rect">
            <a:avLst/>
          </a:prstGeom>
          <a:noFill/>
          <a:ln/>
        </p:spPr>
        <p:txBody>
          <a:bodyPr wrap="square" lIns="0" tIns="0" rIns="0" bIns="0" rtlCol="0" anchor="t"/>
          <a:lstStyle/>
          <a:p>
            <a:pPr algn="l" indent="0" marL="0">
              <a:lnSpc>
                <a:spcPts val="3050"/>
              </a:lnSpc>
              <a:buNone/>
            </a:pPr>
            <a:r>
              <a:rPr lang="en-US" sz="2450" b="1" spc="-49" kern="0" dirty="0">
                <a:solidFill>
                  <a:srgbClr val="272525"/>
                </a:solidFill>
                <a:latin typeface="Petrona Bold" pitchFamily="34" charset="0"/>
                <a:ea typeface="Petrona Bold" pitchFamily="34" charset="-122"/>
                <a:cs typeface="Petrona Bold" pitchFamily="34" charset="-120"/>
              </a:rPr>
              <a:t>Geographical Imbalances</a:t>
            </a:r>
            <a:endParaRPr lang="en-US" sz="2450" dirty="0"/>
          </a:p>
        </p:txBody>
      </p:sp>
      <p:sp>
        <p:nvSpPr>
          <p:cNvPr id="16" name="Text 10"/>
          <p:cNvSpPr/>
          <p:nvPr/>
        </p:nvSpPr>
        <p:spPr>
          <a:xfrm>
            <a:off x="10830997" y="5156954"/>
            <a:ext cx="3005614"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Some states are consistently unprofitable</a:t>
            </a:r>
            <a:endParaRPr lang="en-US" sz="175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700802" y="551021"/>
            <a:ext cx="4405313" cy="550664"/>
          </a:xfrm>
          <a:prstGeom prst="rect">
            <a:avLst/>
          </a:prstGeom>
          <a:noFill/>
          <a:ln/>
        </p:spPr>
        <p:txBody>
          <a:bodyPr wrap="none" lIns="0" tIns="0" rIns="0" bIns="0" rtlCol="0" anchor="t"/>
          <a:lstStyle/>
          <a:p>
            <a:pPr algn="l" indent="0" marL="0">
              <a:lnSpc>
                <a:spcPts val="4300"/>
              </a:lnSpc>
              <a:buNone/>
            </a:pPr>
            <a:r>
              <a:rPr lang="en-US" sz="3450" b="1" spc="-69" kern="0" dirty="0">
                <a:solidFill>
                  <a:srgbClr val="F95F88"/>
                </a:solidFill>
                <a:latin typeface="Petrona Bold" pitchFamily="34" charset="0"/>
                <a:ea typeface="Petrona Bold" pitchFamily="34" charset="-122"/>
                <a:cs typeface="Petrona Bold" pitchFamily="34" charset="-120"/>
              </a:rPr>
              <a:t>Recommendations</a:t>
            </a:r>
            <a:endParaRPr lang="en-US" sz="3450" dirty="0"/>
          </a:p>
        </p:txBody>
      </p:sp>
      <p:sp>
        <p:nvSpPr>
          <p:cNvPr id="3" name="Text 1"/>
          <p:cNvSpPr/>
          <p:nvPr/>
        </p:nvSpPr>
        <p:spPr>
          <a:xfrm>
            <a:off x="700802" y="1502092"/>
            <a:ext cx="13228796" cy="320397"/>
          </a:xfrm>
          <a:prstGeom prst="rect">
            <a:avLst/>
          </a:prstGeom>
          <a:noFill/>
          <a:ln/>
        </p:spPr>
        <p:txBody>
          <a:bodyPr wrap="none" lIns="0" tIns="0" rIns="0" bIns="0" rtlCol="0" anchor="t"/>
          <a:lstStyle/>
          <a:p>
            <a:pPr algn="l" marL="342900" indent="-342900">
              <a:lnSpc>
                <a:spcPts val="2500"/>
              </a:lnSpc>
              <a:buSzPct val="100000"/>
              <a:buFont typeface="+mj-lt"/>
              <a:buAutoNum type="arabicPeriod" startAt="1"/>
            </a:pPr>
            <a:r>
              <a:rPr lang="en-US" sz="1550" b="1" spc="-32" kern="0" dirty="0">
                <a:solidFill>
                  <a:srgbClr val="272525"/>
                </a:solidFill>
                <a:latin typeface="Inter" pitchFamily="34" charset="0"/>
                <a:ea typeface="Inter" pitchFamily="34" charset="-122"/>
                <a:cs typeface="Inter" pitchFamily="34" charset="-120"/>
              </a:rPr>
              <a:t>Discount Strategy Overhaul</a:t>
            </a:r>
            <a:pPr algn="l" indent="0" marL="0">
              <a:lnSpc>
                <a:spcPts val="2500"/>
              </a:lnSpc>
              <a:buNone/>
            </a:pPr>
            <a:r>
              <a:rPr lang="en-US" sz="1550" spc="-32" kern="0" dirty="0">
                <a:solidFill>
                  <a:srgbClr val="272525"/>
                </a:solidFill>
                <a:latin typeface="Inter" pitchFamily="34" charset="0"/>
                <a:ea typeface="Inter" pitchFamily="34" charset="-122"/>
                <a:cs typeface="Inter" pitchFamily="34" charset="-120"/>
              </a:rPr>
              <a:t>:</a:t>
            </a:r>
            <a:endParaRPr lang="en-US" sz="1550" dirty="0"/>
          </a:p>
        </p:txBody>
      </p:sp>
      <p:sp>
        <p:nvSpPr>
          <p:cNvPr id="4" name="Text 2"/>
          <p:cNvSpPr/>
          <p:nvPr/>
        </p:nvSpPr>
        <p:spPr>
          <a:xfrm>
            <a:off x="700802" y="1892498"/>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Implement targeted discounts rather than blanket reductions</a:t>
            </a:r>
            <a:endParaRPr lang="en-US" sz="1550" dirty="0"/>
          </a:p>
        </p:txBody>
      </p:sp>
      <p:sp>
        <p:nvSpPr>
          <p:cNvPr id="5" name="Text 3"/>
          <p:cNvSpPr/>
          <p:nvPr/>
        </p:nvSpPr>
        <p:spPr>
          <a:xfrm>
            <a:off x="700802" y="2282904"/>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Use discounting strategically to move slow inventory, not all products</a:t>
            </a:r>
            <a:endParaRPr lang="en-US" sz="1550" dirty="0"/>
          </a:p>
        </p:txBody>
      </p:sp>
      <p:sp>
        <p:nvSpPr>
          <p:cNvPr id="6" name="Text 4"/>
          <p:cNvSpPr/>
          <p:nvPr/>
        </p:nvSpPr>
        <p:spPr>
          <a:xfrm>
            <a:off x="700802" y="2673310"/>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Set maximum discount thresholds per product category</a:t>
            </a:r>
            <a:endParaRPr lang="en-US" sz="1550" dirty="0"/>
          </a:p>
        </p:txBody>
      </p:sp>
      <p:sp>
        <p:nvSpPr>
          <p:cNvPr id="7" name="Text 5"/>
          <p:cNvSpPr/>
          <p:nvPr/>
        </p:nvSpPr>
        <p:spPr>
          <a:xfrm>
            <a:off x="700802" y="3063716"/>
            <a:ext cx="13228796" cy="320397"/>
          </a:xfrm>
          <a:prstGeom prst="rect">
            <a:avLst/>
          </a:prstGeom>
          <a:noFill/>
          <a:ln/>
        </p:spPr>
        <p:txBody>
          <a:bodyPr wrap="none" lIns="0" tIns="0" rIns="0" bIns="0" rtlCol="0" anchor="t"/>
          <a:lstStyle/>
          <a:p>
            <a:pPr algn="l" marL="342900" indent="-342900">
              <a:lnSpc>
                <a:spcPts val="2500"/>
              </a:lnSpc>
              <a:buSzPct val="100000"/>
              <a:buFont typeface="+mj-lt"/>
              <a:buAutoNum type="arabicPeriod" startAt="2"/>
            </a:pPr>
            <a:r>
              <a:rPr lang="en-US" sz="1550" b="1" spc="-32" kern="0" dirty="0">
                <a:solidFill>
                  <a:srgbClr val="272525"/>
                </a:solidFill>
                <a:latin typeface="Inter" pitchFamily="34" charset="0"/>
                <a:ea typeface="Inter" pitchFamily="34" charset="-122"/>
                <a:cs typeface="Inter" pitchFamily="34" charset="-120"/>
              </a:rPr>
              <a:t>Returns Reduction Program</a:t>
            </a:r>
            <a:pPr algn="l" indent="0" marL="0">
              <a:lnSpc>
                <a:spcPts val="2500"/>
              </a:lnSpc>
              <a:buNone/>
            </a:pPr>
            <a:r>
              <a:rPr lang="en-US" sz="1550" spc="-32" kern="0" dirty="0">
                <a:solidFill>
                  <a:srgbClr val="272525"/>
                </a:solidFill>
                <a:latin typeface="Inter" pitchFamily="34" charset="0"/>
                <a:ea typeface="Inter" pitchFamily="34" charset="-122"/>
                <a:cs typeface="Inter" pitchFamily="34" charset="-120"/>
              </a:rPr>
              <a:t>:</a:t>
            </a:r>
            <a:endParaRPr lang="en-US" sz="1550" dirty="0"/>
          </a:p>
        </p:txBody>
      </p:sp>
      <p:sp>
        <p:nvSpPr>
          <p:cNvPr id="8" name="Text 6"/>
          <p:cNvSpPr/>
          <p:nvPr/>
        </p:nvSpPr>
        <p:spPr>
          <a:xfrm>
            <a:off x="700802" y="3454122"/>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Analyze reasons for returns (quality issues, wrong items, etc.)</a:t>
            </a:r>
            <a:endParaRPr lang="en-US" sz="1550" dirty="0"/>
          </a:p>
        </p:txBody>
      </p:sp>
      <p:sp>
        <p:nvSpPr>
          <p:cNvPr id="9" name="Text 7"/>
          <p:cNvSpPr/>
          <p:nvPr/>
        </p:nvSpPr>
        <p:spPr>
          <a:xfrm>
            <a:off x="700802" y="3844528"/>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Implement better product descriptions and images</a:t>
            </a:r>
            <a:endParaRPr lang="en-US" sz="1550" dirty="0"/>
          </a:p>
        </p:txBody>
      </p:sp>
      <p:sp>
        <p:nvSpPr>
          <p:cNvPr id="10" name="Text 8"/>
          <p:cNvSpPr/>
          <p:nvPr/>
        </p:nvSpPr>
        <p:spPr>
          <a:xfrm>
            <a:off x="700802" y="4234934"/>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Consider restocking fees for frequent returners</a:t>
            </a:r>
            <a:endParaRPr lang="en-US" sz="1550" dirty="0"/>
          </a:p>
        </p:txBody>
      </p:sp>
      <p:sp>
        <p:nvSpPr>
          <p:cNvPr id="11" name="Text 9"/>
          <p:cNvSpPr/>
          <p:nvPr/>
        </p:nvSpPr>
        <p:spPr>
          <a:xfrm>
            <a:off x="700802" y="4625340"/>
            <a:ext cx="13228796" cy="320397"/>
          </a:xfrm>
          <a:prstGeom prst="rect">
            <a:avLst/>
          </a:prstGeom>
          <a:noFill/>
          <a:ln/>
        </p:spPr>
        <p:txBody>
          <a:bodyPr wrap="none" lIns="0" tIns="0" rIns="0" bIns="0" rtlCol="0" anchor="t"/>
          <a:lstStyle/>
          <a:p>
            <a:pPr algn="l" marL="342900" indent="-342900">
              <a:lnSpc>
                <a:spcPts val="2500"/>
              </a:lnSpc>
              <a:buSzPct val="100000"/>
              <a:buFont typeface="+mj-lt"/>
              <a:buAutoNum type="arabicPeriod" startAt="3"/>
            </a:pPr>
            <a:r>
              <a:rPr lang="en-US" sz="1550" b="1" spc="-32" kern="0" dirty="0">
                <a:solidFill>
                  <a:srgbClr val="272525"/>
                </a:solidFill>
                <a:latin typeface="Inter" pitchFamily="34" charset="0"/>
                <a:ea typeface="Inter" pitchFamily="34" charset="-122"/>
                <a:cs typeface="Inter" pitchFamily="34" charset="-120"/>
              </a:rPr>
              <a:t>Product Mix Optimization</a:t>
            </a:r>
            <a:pPr algn="l" indent="0" marL="0">
              <a:lnSpc>
                <a:spcPts val="2500"/>
              </a:lnSpc>
              <a:buNone/>
            </a:pPr>
            <a:r>
              <a:rPr lang="en-US" sz="1550" spc="-32" kern="0" dirty="0">
                <a:solidFill>
                  <a:srgbClr val="272525"/>
                </a:solidFill>
                <a:latin typeface="Inter" pitchFamily="34" charset="0"/>
                <a:ea typeface="Inter" pitchFamily="34" charset="-122"/>
                <a:cs typeface="Inter" pitchFamily="34" charset="-120"/>
              </a:rPr>
              <a:t>:</a:t>
            </a:r>
            <a:endParaRPr lang="en-US" sz="1550" dirty="0"/>
          </a:p>
        </p:txBody>
      </p:sp>
      <p:sp>
        <p:nvSpPr>
          <p:cNvPr id="12" name="Text 10"/>
          <p:cNvSpPr/>
          <p:nvPr/>
        </p:nvSpPr>
        <p:spPr>
          <a:xfrm>
            <a:off x="700802" y="5015746"/>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Reduce focus on low-margin furniture items</a:t>
            </a:r>
            <a:endParaRPr lang="en-US" sz="1550" dirty="0"/>
          </a:p>
        </p:txBody>
      </p:sp>
      <p:sp>
        <p:nvSpPr>
          <p:cNvPr id="13" name="Text 11"/>
          <p:cNvSpPr/>
          <p:nvPr/>
        </p:nvSpPr>
        <p:spPr>
          <a:xfrm>
            <a:off x="700802" y="5406152"/>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Expand high-margin technology offerings</a:t>
            </a:r>
            <a:endParaRPr lang="en-US" sz="1550" dirty="0"/>
          </a:p>
        </p:txBody>
      </p:sp>
      <p:sp>
        <p:nvSpPr>
          <p:cNvPr id="14" name="Text 12"/>
          <p:cNvSpPr/>
          <p:nvPr/>
        </p:nvSpPr>
        <p:spPr>
          <a:xfrm>
            <a:off x="700802" y="5796558"/>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Discontinue consistently unprofitable products</a:t>
            </a:r>
            <a:endParaRPr lang="en-US" sz="1550" dirty="0"/>
          </a:p>
        </p:txBody>
      </p:sp>
      <p:sp>
        <p:nvSpPr>
          <p:cNvPr id="15" name="Text 13"/>
          <p:cNvSpPr/>
          <p:nvPr/>
        </p:nvSpPr>
        <p:spPr>
          <a:xfrm>
            <a:off x="700802" y="6186964"/>
            <a:ext cx="13228796" cy="320397"/>
          </a:xfrm>
          <a:prstGeom prst="rect">
            <a:avLst/>
          </a:prstGeom>
          <a:noFill/>
          <a:ln/>
        </p:spPr>
        <p:txBody>
          <a:bodyPr wrap="none" lIns="0" tIns="0" rIns="0" bIns="0" rtlCol="0" anchor="t"/>
          <a:lstStyle/>
          <a:p>
            <a:pPr algn="l" marL="342900" indent="-342900">
              <a:lnSpc>
                <a:spcPts val="2500"/>
              </a:lnSpc>
              <a:buSzPct val="100000"/>
              <a:buFont typeface="+mj-lt"/>
              <a:buAutoNum type="arabicPeriod" startAt="4"/>
            </a:pPr>
            <a:r>
              <a:rPr lang="en-US" sz="1550" b="1" spc="-32" kern="0" dirty="0">
                <a:solidFill>
                  <a:srgbClr val="272525"/>
                </a:solidFill>
                <a:latin typeface="Inter" pitchFamily="34" charset="0"/>
                <a:ea typeface="Inter" pitchFamily="34" charset="-122"/>
                <a:cs typeface="Inter" pitchFamily="34" charset="-120"/>
              </a:rPr>
              <a:t>Regional Strategy Adjustment</a:t>
            </a:r>
            <a:pPr algn="l" indent="0" marL="0">
              <a:lnSpc>
                <a:spcPts val="2500"/>
              </a:lnSpc>
              <a:buNone/>
            </a:pPr>
            <a:r>
              <a:rPr lang="en-US" sz="1550" spc="-32" kern="0" dirty="0">
                <a:solidFill>
                  <a:srgbClr val="272525"/>
                </a:solidFill>
                <a:latin typeface="Inter" pitchFamily="34" charset="0"/>
                <a:ea typeface="Inter" pitchFamily="34" charset="-122"/>
                <a:cs typeface="Inter" pitchFamily="34" charset="-120"/>
              </a:rPr>
              <a:t>:</a:t>
            </a:r>
            <a:endParaRPr lang="en-US" sz="1550" dirty="0"/>
          </a:p>
        </p:txBody>
      </p:sp>
      <p:sp>
        <p:nvSpPr>
          <p:cNvPr id="16" name="Text 14"/>
          <p:cNvSpPr/>
          <p:nvPr/>
        </p:nvSpPr>
        <p:spPr>
          <a:xfrm>
            <a:off x="700802" y="6577370"/>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Investigate why some states perform poorly</a:t>
            </a:r>
            <a:endParaRPr lang="en-US" sz="1550" dirty="0"/>
          </a:p>
        </p:txBody>
      </p:sp>
      <p:sp>
        <p:nvSpPr>
          <p:cNvPr id="17" name="Text 15"/>
          <p:cNvSpPr/>
          <p:nvPr/>
        </p:nvSpPr>
        <p:spPr>
          <a:xfrm>
            <a:off x="700802" y="6967776"/>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Consider reducing marketing/spending in consistently unprofitable regions</a:t>
            </a:r>
            <a:endParaRPr lang="en-US" sz="1550" dirty="0"/>
          </a:p>
        </p:txBody>
      </p:sp>
      <p:sp>
        <p:nvSpPr>
          <p:cNvPr id="18" name="Text 16"/>
          <p:cNvSpPr/>
          <p:nvPr/>
        </p:nvSpPr>
        <p:spPr>
          <a:xfrm>
            <a:off x="700802" y="7358182"/>
            <a:ext cx="13228796" cy="320397"/>
          </a:xfrm>
          <a:prstGeom prst="rect">
            <a:avLst/>
          </a:prstGeom>
          <a:noFill/>
          <a:ln/>
        </p:spPr>
        <p:txBody>
          <a:bodyPr wrap="none" lIns="0" tIns="0" rIns="0" bIns="0" rtlCol="0" anchor="t"/>
          <a:lstStyle/>
          <a:p>
            <a:pPr algn="l" lvl="1" marL="685800" indent="-342900">
              <a:lnSpc>
                <a:spcPts val="2500"/>
              </a:lnSpc>
              <a:buSzPct val="100000"/>
              <a:buChar char="•"/>
            </a:pPr>
            <a:r>
              <a:rPr lang="en-US" sz="1550" spc="-32" kern="0" dirty="0">
                <a:solidFill>
                  <a:srgbClr val="272525"/>
                </a:solidFill>
                <a:latin typeface="Inter" pitchFamily="34" charset="0"/>
                <a:ea typeface="Inter" pitchFamily="34" charset="-122"/>
                <a:cs typeface="Inter" pitchFamily="34" charset="-120"/>
              </a:rPr>
              <a:t>Replicate successful state strategies elsewhere</a:t>
            </a: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799987"/>
            <a:ext cx="6237684" cy="779621"/>
          </a:xfrm>
          <a:prstGeom prst="rect">
            <a:avLst/>
          </a:prstGeom>
          <a:noFill/>
          <a:ln/>
        </p:spPr>
        <p:txBody>
          <a:bodyPr wrap="none" lIns="0" tIns="0" rIns="0" bIns="0" rtlCol="0" anchor="t"/>
          <a:lstStyle/>
          <a:p>
            <a:pPr algn="l"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Main Goals:</a:t>
            </a:r>
            <a:endParaRPr lang="en-US" sz="4900" dirty="0"/>
          </a:p>
        </p:txBody>
      </p:sp>
      <p:sp>
        <p:nvSpPr>
          <p:cNvPr id="3" name="Text 1"/>
          <p:cNvSpPr/>
          <p:nvPr/>
        </p:nvSpPr>
        <p:spPr>
          <a:xfrm>
            <a:off x="793790" y="3033236"/>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Identify the top performing product categories and subcategories</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a:t>
            </a:r>
            <a:endParaRPr lang="en-US" sz="1750" dirty="0"/>
          </a:p>
        </p:txBody>
      </p:sp>
      <p:sp>
        <p:nvSpPr>
          <p:cNvPr id="4" name="Text 2"/>
          <p:cNvSpPr/>
          <p:nvPr/>
        </p:nvSpPr>
        <p:spPr>
          <a:xfrm>
            <a:off x="793790" y="3838337"/>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Analyze regional and customer based profitability</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a:t>
            </a:r>
            <a:endParaRPr lang="en-US" sz="1750" dirty="0"/>
          </a:p>
        </p:txBody>
      </p:sp>
      <p:sp>
        <p:nvSpPr>
          <p:cNvPr id="5" name="Text 3"/>
          <p:cNvSpPr/>
          <p:nvPr/>
        </p:nvSpPr>
        <p:spPr>
          <a:xfrm>
            <a:off x="793790" y="4643438"/>
            <a:ext cx="13042821" cy="725805"/>
          </a:xfrm>
          <a:prstGeom prst="rect">
            <a:avLst/>
          </a:prstGeom>
          <a:noFill/>
          <a:ln/>
        </p:spPr>
        <p:txBody>
          <a:bodyPr wrap="squar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Forecast future sales using time series and regression models</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a:t>
            </a:r>
            <a:endParaRPr lang="en-US" sz="1750" dirty="0"/>
          </a:p>
        </p:txBody>
      </p:sp>
      <p:sp>
        <p:nvSpPr>
          <p:cNvPr id="6" name="Text 4"/>
          <p:cNvSpPr/>
          <p:nvPr/>
        </p:nvSpPr>
        <p:spPr>
          <a:xfrm>
            <a:off x="793790" y="5448538"/>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Visualize insights through a dynamic, interactive dashboard</a:t>
            </a:r>
            <a:endParaRPr lang="en-US" sz="1750" dirty="0"/>
          </a:p>
        </p:txBody>
      </p:sp>
      <p:sp>
        <p:nvSpPr>
          <p:cNvPr id="7" name="Text 5"/>
          <p:cNvSpPr/>
          <p:nvPr/>
        </p:nvSpPr>
        <p:spPr>
          <a:xfrm>
            <a:off x="793790" y="6066592"/>
            <a:ext cx="13042821" cy="362903"/>
          </a:xfrm>
          <a:prstGeom prst="rect">
            <a:avLst/>
          </a:prstGeom>
          <a:noFill/>
          <a:ln/>
        </p:spPr>
        <p:txBody>
          <a:bodyPr wrap="none" lIns="0" tIns="0" rIns="0" bIns="0" rtlCol="0" anchor="t"/>
          <a:lstStyle/>
          <a:p>
            <a:pPr algn="l" indent="0" marL="0">
              <a:lnSpc>
                <a:spcPts val="285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513642"/>
            <a:ext cx="6237684" cy="779621"/>
          </a:xfrm>
          <a:prstGeom prst="rect">
            <a:avLst/>
          </a:prstGeom>
          <a:noFill/>
          <a:ln/>
        </p:spPr>
        <p:txBody>
          <a:bodyPr wrap="none" lIns="0" tIns="0" rIns="0" bIns="0" rtlCol="0" anchor="t"/>
          <a:lstStyle/>
          <a:p>
            <a:pPr algn="l" indent="0" marL="0">
              <a:lnSpc>
                <a:spcPts val="6100"/>
              </a:lnSpc>
              <a:buNone/>
            </a:pPr>
            <a:r>
              <a:rPr lang="en-US" sz="4900" b="1" spc="-98" kern="0" dirty="0">
                <a:solidFill>
                  <a:srgbClr val="F95F88"/>
                </a:solidFill>
                <a:latin typeface="Petrona Bold" pitchFamily="34" charset="0"/>
                <a:ea typeface="Petrona Bold" pitchFamily="34" charset="-122"/>
                <a:cs typeface="Petrona Bold" pitchFamily="34" charset="-120"/>
              </a:rPr>
              <a:t>About the Data Set:</a:t>
            </a:r>
            <a:endParaRPr lang="en-US" sz="4900" dirty="0"/>
          </a:p>
        </p:txBody>
      </p:sp>
      <p:sp>
        <p:nvSpPr>
          <p:cNvPr id="3" name="Text 1"/>
          <p:cNvSpPr/>
          <p:nvPr/>
        </p:nvSpPr>
        <p:spPr>
          <a:xfrm>
            <a:off x="793790" y="2633424"/>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Our dataset consisted of  3 main tables:</a:t>
            </a:r>
            <a:endParaRPr lang="en-US" sz="1750" dirty="0"/>
          </a:p>
        </p:txBody>
      </p:sp>
      <p:sp>
        <p:nvSpPr>
          <p:cNvPr id="4" name="Text 2"/>
          <p:cNvSpPr/>
          <p:nvPr/>
        </p:nvSpPr>
        <p:spPr>
          <a:xfrm>
            <a:off x="793790" y="3251478"/>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1- Orders (Fact Table) a total of </a:t>
            </a:r>
            <a:pPr algn="l" indent="0" marL="0">
              <a:lnSpc>
                <a:spcPts val="2850"/>
              </a:lnSpc>
              <a:buNone/>
            </a:pPr>
            <a:r>
              <a:rPr lang="en-US" sz="1750" b="1" u="sng" spc="-36" kern="0" dirty="0">
                <a:solidFill>
                  <a:srgbClr val="272525"/>
                </a:solidFill>
                <a:latin typeface="Inter" pitchFamily="34" charset="0"/>
                <a:ea typeface="Inter" pitchFamily="34" charset="-122"/>
                <a:cs typeface="Inter" pitchFamily="34" charset="-120"/>
              </a:rPr>
              <a:t>9800 rows</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and </a:t>
            </a:r>
            <a:pPr algn="l" indent="0" marL="0">
              <a:lnSpc>
                <a:spcPts val="2850"/>
              </a:lnSpc>
              <a:buNone/>
            </a:pPr>
            <a:r>
              <a:rPr lang="en-US" sz="1750" b="1" u="sng" spc="-36" kern="0" dirty="0">
                <a:solidFill>
                  <a:srgbClr val="272525"/>
                </a:solidFill>
                <a:latin typeface="Inter" pitchFamily="34" charset="0"/>
                <a:ea typeface="Inter" pitchFamily="34" charset="-122"/>
                <a:cs typeface="Inter" pitchFamily="34" charset="-120"/>
              </a:rPr>
              <a:t>17 columns</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contains:</a:t>
            </a:r>
            <a:endParaRPr lang="en-US" sz="1750" dirty="0"/>
          </a:p>
        </p:txBody>
      </p:sp>
      <p:sp>
        <p:nvSpPr>
          <p:cNvPr id="5" name="Text 3"/>
          <p:cNvSpPr/>
          <p:nvPr/>
        </p:nvSpPr>
        <p:spPr>
          <a:xfrm>
            <a:off x="793790" y="3869531"/>
            <a:ext cx="13042821" cy="725805"/>
          </a:xfrm>
          <a:prstGeom prst="rect">
            <a:avLst/>
          </a:prstGeom>
          <a:noFill/>
          <a:ln/>
        </p:spPr>
        <p:txBody>
          <a:bodyPr wrap="square" lIns="0" tIns="0" rIns="0" bIns="0" rtlCol="0" anchor="t"/>
          <a:lstStyle/>
          <a:p>
            <a:pPr algn="l"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product main information from its category and sub-category and whole sales information like  product price , discount value and profit </a:t>
            </a:r>
            <a:endParaRPr lang="en-US" sz="1750" dirty="0"/>
          </a:p>
        </p:txBody>
      </p:sp>
      <p:sp>
        <p:nvSpPr>
          <p:cNvPr id="6" name="Text 4"/>
          <p:cNvSpPr/>
          <p:nvPr/>
        </p:nvSpPr>
        <p:spPr>
          <a:xfrm>
            <a:off x="793790" y="4674632"/>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customer information from name and city</a:t>
            </a:r>
            <a:endParaRPr lang="en-US" sz="1750" dirty="0"/>
          </a:p>
        </p:txBody>
      </p:sp>
      <p:sp>
        <p:nvSpPr>
          <p:cNvPr id="7" name="Text 5"/>
          <p:cNvSpPr/>
          <p:nvPr/>
        </p:nvSpPr>
        <p:spPr>
          <a:xfrm>
            <a:off x="793790" y="5116830"/>
            <a:ext cx="13042821" cy="362903"/>
          </a:xfrm>
          <a:prstGeom prst="rect">
            <a:avLst/>
          </a:prstGeom>
          <a:noFill/>
          <a:ln/>
        </p:spPr>
        <p:txBody>
          <a:bodyPr wrap="none" lIns="0" tIns="0" rIns="0" bIns="0" rtlCol="0" anchor="t"/>
          <a:lstStyle/>
          <a:p>
            <a:pPr algn="l"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order date , ship date and ship mode</a:t>
            </a:r>
            <a:endParaRPr lang="en-US" sz="1750" dirty="0"/>
          </a:p>
        </p:txBody>
      </p:sp>
      <p:sp>
        <p:nvSpPr>
          <p:cNvPr id="8" name="Text 6"/>
          <p:cNvSpPr/>
          <p:nvPr/>
        </p:nvSpPr>
        <p:spPr>
          <a:xfrm>
            <a:off x="793790" y="5734883"/>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2- Returns (Dim Table)  a total of </a:t>
            </a:r>
            <a:pPr algn="l" indent="0" marL="0">
              <a:lnSpc>
                <a:spcPts val="2850"/>
              </a:lnSpc>
              <a:buNone/>
            </a:pPr>
            <a:r>
              <a:rPr lang="en-US" sz="1750" b="1" u="sng" spc="-36" kern="0" dirty="0">
                <a:solidFill>
                  <a:srgbClr val="272525"/>
                </a:solidFill>
                <a:latin typeface="Inter" pitchFamily="34" charset="0"/>
                <a:ea typeface="Inter" pitchFamily="34" charset="-122"/>
                <a:cs typeface="Inter" pitchFamily="34" charset="-120"/>
              </a:rPr>
              <a:t>296 rows</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and </a:t>
            </a:r>
            <a:pPr algn="l" indent="0" marL="0">
              <a:lnSpc>
                <a:spcPts val="2850"/>
              </a:lnSpc>
              <a:buNone/>
            </a:pPr>
            <a:r>
              <a:rPr lang="en-US" sz="1750" b="1" u="sng" spc="-36" kern="0" dirty="0">
                <a:solidFill>
                  <a:srgbClr val="272525"/>
                </a:solidFill>
                <a:latin typeface="Inter" pitchFamily="34" charset="0"/>
                <a:ea typeface="Inter" pitchFamily="34" charset="-122"/>
                <a:cs typeface="Inter" pitchFamily="34" charset="-120"/>
              </a:rPr>
              <a:t>2 columns</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contain the id of the returned orders.</a:t>
            </a:r>
            <a:endParaRPr lang="en-US" sz="1750" dirty="0"/>
          </a:p>
        </p:txBody>
      </p:sp>
      <p:sp>
        <p:nvSpPr>
          <p:cNvPr id="9" name="Text 7"/>
          <p:cNvSpPr/>
          <p:nvPr/>
        </p:nvSpPr>
        <p:spPr>
          <a:xfrm>
            <a:off x="793790" y="6352937"/>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3- people (Dim Table) a total of </a:t>
            </a:r>
            <a:pPr algn="l" indent="0" marL="0">
              <a:lnSpc>
                <a:spcPts val="2850"/>
              </a:lnSpc>
              <a:buNone/>
            </a:pPr>
            <a:r>
              <a:rPr lang="en-US" sz="1750" b="1" u="sng" spc="-36" kern="0" dirty="0">
                <a:solidFill>
                  <a:srgbClr val="272525"/>
                </a:solidFill>
                <a:latin typeface="Inter" pitchFamily="34" charset="0"/>
                <a:ea typeface="Inter" pitchFamily="34" charset="-122"/>
                <a:cs typeface="Inter" pitchFamily="34" charset="-120"/>
              </a:rPr>
              <a:t>4 rows</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and </a:t>
            </a:r>
            <a:pPr algn="l" indent="0" marL="0">
              <a:lnSpc>
                <a:spcPts val="2850"/>
              </a:lnSpc>
              <a:buNone/>
            </a:pPr>
            <a:r>
              <a:rPr lang="en-US" sz="1750" b="1" u="sng" spc="-36" kern="0" dirty="0">
                <a:solidFill>
                  <a:srgbClr val="272525"/>
                </a:solidFill>
                <a:latin typeface="Inter" pitchFamily="34" charset="0"/>
                <a:ea typeface="Inter" pitchFamily="34" charset="-122"/>
                <a:cs typeface="Inter" pitchFamily="34" charset="-120"/>
              </a:rPr>
              <a:t>2 columns</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contain the name  of sales-man and it's region.</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3016091" y="3316724"/>
            <a:ext cx="8598098" cy="779621"/>
          </a:xfrm>
          <a:prstGeom prst="rect">
            <a:avLst/>
          </a:prstGeom>
          <a:noFill/>
          <a:ln/>
        </p:spPr>
        <p:txBody>
          <a:bodyPr wrap="none" lIns="0" tIns="0" rIns="0" bIns="0" rtlCol="0" anchor="t"/>
          <a:lstStyle/>
          <a:p>
            <a:pPr algn="ctr" indent="0" marL="0">
              <a:lnSpc>
                <a:spcPts val="6100"/>
              </a:lnSpc>
              <a:buNone/>
            </a:pPr>
            <a:r>
              <a:rPr lang="en-US" sz="4900" b="1" spc="-98" kern="0" dirty="0">
                <a:solidFill>
                  <a:srgbClr val="000000"/>
                </a:solidFill>
                <a:latin typeface="Petrona Bold" pitchFamily="34" charset="0"/>
                <a:ea typeface="Petrona Bold" pitchFamily="34" charset="-122"/>
                <a:cs typeface="Petrona Bold" pitchFamily="34" charset="-120"/>
              </a:rPr>
              <a:t>Data Cleaning &amp; Preprocessing </a:t>
            </a:r>
            <a:endParaRPr lang="en-US" sz="4900" dirty="0"/>
          </a:p>
        </p:txBody>
      </p:sp>
      <p:sp>
        <p:nvSpPr>
          <p:cNvPr id="3" name="Text 1"/>
          <p:cNvSpPr/>
          <p:nvPr/>
        </p:nvSpPr>
        <p:spPr>
          <a:xfrm>
            <a:off x="793790" y="4549973"/>
            <a:ext cx="13042821" cy="362903"/>
          </a:xfrm>
          <a:prstGeom prst="rect">
            <a:avLst/>
          </a:prstGeom>
          <a:noFill/>
          <a:ln/>
        </p:spPr>
        <p:txBody>
          <a:bodyPr wrap="none" lIns="0" tIns="0" rIns="0" bIns="0" rtlCol="0" anchor="t"/>
          <a:lstStyle/>
          <a:p>
            <a:pPr algn="ctr"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Tools Used: </a:t>
            </a:r>
            <a:pPr algn="ctr" indent="0" marL="0">
              <a:lnSpc>
                <a:spcPts val="2850"/>
              </a:lnSpc>
              <a:buNone/>
            </a:pPr>
            <a:r>
              <a:rPr lang="en-US" sz="1750" b="1" i="1" spc="-36" kern="0" dirty="0">
                <a:solidFill>
                  <a:srgbClr val="272525"/>
                </a:solidFill>
                <a:latin typeface="Inter" pitchFamily="34" charset="0"/>
                <a:ea typeface="Inter" pitchFamily="34" charset="-122"/>
                <a:cs typeface="Inter" pitchFamily="34" charset="-120"/>
              </a:rPr>
              <a:t>Python – Pandas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610850" y="2735580"/>
            <a:ext cx="2552700" cy="2758440"/>
          </a:xfrm>
          <a:prstGeom prst="rect">
            <a:avLst/>
          </a:prstGeom>
        </p:spPr>
      </p:pic>
      <p:sp>
        <p:nvSpPr>
          <p:cNvPr id="3" name="Text 0"/>
          <p:cNvSpPr/>
          <p:nvPr/>
        </p:nvSpPr>
        <p:spPr>
          <a:xfrm>
            <a:off x="793790" y="1003340"/>
            <a:ext cx="3742611" cy="467678"/>
          </a:xfrm>
          <a:prstGeom prst="rect">
            <a:avLst/>
          </a:prstGeom>
          <a:noFill/>
          <a:ln/>
        </p:spPr>
        <p:txBody>
          <a:bodyPr wrap="none" lIns="0" tIns="0" rIns="0" bIns="0" rtlCol="0" anchor="t"/>
          <a:lstStyle/>
          <a:p>
            <a:pPr algn="l" indent="0" marL="0">
              <a:lnSpc>
                <a:spcPts val="3650"/>
              </a:lnSpc>
              <a:buNone/>
            </a:pPr>
            <a:r>
              <a:rPr lang="en-US" sz="2900" b="1" spc="-59" kern="0" dirty="0">
                <a:solidFill>
                  <a:srgbClr val="F95F88"/>
                </a:solidFill>
                <a:latin typeface="Petrona Bold" pitchFamily="34" charset="0"/>
                <a:ea typeface="Petrona Bold" pitchFamily="34" charset="-122"/>
                <a:cs typeface="Petrona Bold" pitchFamily="34" charset="-120"/>
              </a:rPr>
              <a:t>Expolring phase</a:t>
            </a:r>
            <a:endParaRPr lang="en-US" sz="2900" dirty="0"/>
          </a:p>
        </p:txBody>
      </p:sp>
      <p:sp>
        <p:nvSpPr>
          <p:cNvPr id="4" name="Text 1"/>
          <p:cNvSpPr/>
          <p:nvPr/>
        </p:nvSpPr>
        <p:spPr>
          <a:xfrm>
            <a:off x="793790" y="1726168"/>
            <a:ext cx="7556421" cy="362903"/>
          </a:xfrm>
          <a:prstGeom prst="rect">
            <a:avLst/>
          </a:prstGeom>
          <a:noFill/>
          <a:ln/>
        </p:spPr>
        <p:txBody>
          <a:bodyPr wrap="none" lIns="0" tIns="0" rIns="0" bIns="0" rtlCol="0" anchor="t"/>
          <a:lstStyle/>
          <a:p>
            <a:pPr algn="l" indent="0" marL="0">
              <a:lnSpc>
                <a:spcPts val="2850"/>
              </a:lnSpc>
              <a:buNone/>
            </a:pPr>
            <a:endParaRPr lang="en-US" sz="1750" dirty="0"/>
          </a:p>
        </p:txBody>
      </p:sp>
      <p:pic>
        <p:nvPicPr>
          <p:cNvPr id="5" name="Image 1" descr="preencoded.png">    </p:cNvPr>
          <p:cNvPicPr>
            <a:picLocks noChangeAspect="1"/>
          </p:cNvPicPr>
          <p:nvPr/>
        </p:nvPicPr>
        <p:blipFill>
          <a:blip r:embed="rId2"/>
          <a:stretch>
            <a:fillRect/>
          </a:stretch>
        </p:blipFill>
        <p:spPr>
          <a:xfrm>
            <a:off x="822127" y="2620328"/>
            <a:ext cx="127516" cy="170021"/>
          </a:xfrm>
          <a:prstGeom prst="rect">
            <a:avLst/>
          </a:prstGeom>
        </p:spPr>
      </p:pic>
      <p:sp>
        <p:nvSpPr>
          <p:cNvPr id="6" name="Text 2"/>
          <p:cNvSpPr/>
          <p:nvPr/>
        </p:nvSpPr>
        <p:spPr>
          <a:xfrm>
            <a:off x="1133951" y="2344222"/>
            <a:ext cx="7216259"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By exploring data using python we found that the data almost in a clean form except: </a:t>
            </a:r>
            <a:endParaRPr lang="en-US" sz="1750" dirty="0"/>
          </a:p>
        </p:txBody>
      </p:sp>
      <p:pic>
        <p:nvPicPr>
          <p:cNvPr id="7" name="Image 2" descr="preencoded.png">    </p:cNvPr>
          <p:cNvPicPr>
            <a:picLocks noChangeAspect="1"/>
          </p:cNvPicPr>
          <p:nvPr/>
        </p:nvPicPr>
        <p:blipFill>
          <a:blip r:embed="rId3"/>
          <a:stretch>
            <a:fillRect/>
          </a:stretch>
        </p:blipFill>
        <p:spPr>
          <a:xfrm>
            <a:off x="822127" y="3419832"/>
            <a:ext cx="127516" cy="170021"/>
          </a:xfrm>
          <a:prstGeom prst="rect">
            <a:avLst/>
          </a:prstGeom>
        </p:spPr>
      </p:pic>
      <p:sp>
        <p:nvSpPr>
          <p:cNvPr id="8" name="Text 3"/>
          <p:cNvSpPr/>
          <p:nvPr/>
        </p:nvSpPr>
        <p:spPr>
          <a:xfrm>
            <a:off x="1133951" y="3325178"/>
            <a:ext cx="4198858"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1- Postal code column has 11 null values. </a:t>
            </a:r>
            <a:endParaRPr lang="en-US" sz="1750" dirty="0"/>
          </a:p>
        </p:txBody>
      </p:sp>
      <p:sp>
        <p:nvSpPr>
          <p:cNvPr id="9" name="Text 4"/>
          <p:cNvSpPr/>
          <p:nvPr/>
        </p:nvSpPr>
        <p:spPr>
          <a:xfrm>
            <a:off x="793790" y="3943231"/>
            <a:ext cx="7556421" cy="1088708"/>
          </a:xfrm>
          <a:prstGeom prst="rect">
            <a:avLst/>
          </a:prstGeom>
          <a:noFill/>
          <a:ln/>
        </p:spPr>
        <p:txBody>
          <a:bodyPr wrap="square" lIns="0" tIns="0" rIns="0" bIns="0" rtlCol="0" anchor="t"/>
          <a:lstStyle/>
          <a:p>
            <a:pPr algn="l"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All postal code null values found to be to the same state which is </a:t>
            </a:r>
            <a:pPr algn="l" lvl="1"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“Vermont”</a:t>
            </a:r>
            <a:pPr algn="l" lvl="1"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by a quick google search found it </a:t>
            </a:r>
            <a:pPr algn="l" lvl="1"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“05401”</a:t>
            </a:r>
            <a:pPr algn="l" lvl="1"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and we can fill it manually.</a:t>
            </a:r>
            <a:endParaRPr lang="en-US" sz="1750" dirty="0"/>
          </a:p>
        </p:txBody>
      </p:sp>
      <p:sp>
        <p:nvSpPr>
          <p:cNvPr id="10" name="Shape 5"/>
          <p:cNvSpPr/>
          <p:nvPr/>
        </p:nvSpPr>
        <p:spPr>
          <a:xfrm>
            <a:off x="793790" y="5287089"/>
            <a:ext cx="7556421" cy="702945"/>
          </a:xfrm>
          <a:prstGeom prst="roundRect">
            <a:avLst>
              <a:gd name="adj" fmla="val 13553"/>
            </a:avLst>
          </a:prstGeom>
          <a:solidFill>
            <a:srgbClr val="E0D7F4"/>
          </a:solidFill>
          <a:ln/>
        </p:spPr>
      </p:sp>
      <p:sp>
        <p:nvSpPr>
          <p:cNvPr id="11" name="Shape 6"/>
          <p:cNvSpPr/>
          <p:nvPr/>
        </p:nvSpPr>
        <p:spPr>
          <a:xfrm>
            <a:off x="782479" y="5287089"/>
            <a:ext cx="7579043" cy="702945"/>
          </a:xfrm>
          <a:prstGeom prst="roundRect">
            <a:avLst>
              <a:gd name="adj" fmla="val 4840"/>
            </a:avLst>
          </a:prstGeom>
          <a:solidFill>
            <a:srgbClr val="E0D7F4"/>
          </a:solidFill>
          <a:ln/>
        </p:spPr>
      </p:sp>
      <p:sp>
        <p:nvSpPr>
          <p:cNvPr id="12" name="Text 7"/>
          <p:cNvSpPr/>
          <p:nvPr/>
        </p:nvSpPr>
        <p:spPr>
          <a:xfrm>
            <a:off x="1009293" y="5457111"/>
            <a:ext cx="7125414"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highlight>
                  <a:srgbClr val="E0D7F4"/>
                </a:highlight>
                <a:latin typeface="Consolas" pitchFamily="34" charset="0"/>
                <a:ea typeface="Consolas" pitchFamily="34" charset="-122"/>
                <a:cs typeface="Consolas" pitchFamily="34" charset="-120"/>
              </a:rPr>
              <a:t>data['Postal Code'] = data['Postal Code'].fillna('05401')</a:t>
            </a:r>
            <a:endParaRPr lang="en-US" sz="1750" dirty="0"/>
          </a:p>
        </p:txBody>
      </p:sp>
      <p:pic>
        <p:nvPicPr>
          <p:cNvPr id="13" name="Image 3" descr="preencoded.png">    </p:cNvPr>
          <p:cNvPicPr>
            <a:picLocks noChangeAspect="1"/>
          </p:cNvPicPr>
          <p:nvPr/>
        </p:nvPicPr>
        <p:blipFill>
          <a:blip r:embed="rId4"/>
          <a:stretch>
            <a:fillRect/>
          </a:stretch>
        </p:blipFill>
        <p:spPr>
          <a:xfrm>
            <a:off x="822127" y="6339840"/>
            <a:ext cx="127516" cy="170021"/>
          </a:xfrm>
          <a:prstGeom prst="rect">
            <a:avLst/>
          </a:prstGeom>
        </p:spPr>
      </p:pic>
      <p:sp>
        <p:nvSpPr>
          <p:cNvPr id="14" name="Text 8"/>
          <p:cNvSpPr/>
          <p:nvPr/>
        </p:nvSpPr>
        <p:spPr>
          <a:xfrm>
            <a:off x="1133951" y="6245185"/>
            <a:ext cx="6164699"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Dates columns (order and ship) were in wrong data format . </a:t>
            </a:r>
            <a:endParaRPr lang="en-US" sz="1750" dirty="0"/>
          </a:p>
        </p:txBody>
      </p:sp>
      <p:pic>
        <p:nvPicPr>
          <p:cNvPr id="15" name="Image 4" descr="preencoded.png">    </p:cNvPr>
          <p:cNvPicPr>
            <a:picLocks noChangeAspect="1"/>
          </p:cNvPicPr>
          <p:nvPr/>
        </p:nvPicPr>
        <p:blipFill>
          <a:blip r:embed="rId5"/>
          <a:stretch>
            <a:fillRect/>
          </a:stretch>
        </p:blipFill>
        <p:spPr>
          <a:xfrm>
            <a:off x="822127" y="6957893"/>
            <a:ext cx="127516" cy="170021"/>
          </a:xfrm>
          <a:prstGeom prst="rect">
            <a:avLst/>
          </a:prstGeom>
        </p:spPr>
      </p:pic>
      <p:sp>
        <p:nvSpPr>
          <p:cNvPr id="16" name="Text 9"/>
          <p:cNvSpPr/>
          <p:nvPr/>
        </p:nvSpPr>
        <p:spPr>
          <a:xfrm>
            <a:off x="1133951" y="6863239"/>
            <a:ext cx="5013127"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There were only 1 dublicated row and dropped it.</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545556"/>
            <a:ext cx="3742611" cy="467678"/>
          </a:xfrm>
          <a:prstGeom prst="rect">
            <a:avLst/>
          </a:prstGeom>
          <a:noFill/>
          <a:ln/>
        </p:spPr>
        <p:txBody>
          <a:bodyPr wrap="none" lIns="0" tIns="0" rIns="0" bIns="0" rtlCol="0" anchor="t"/>
          <a:lstStyle/>
          <a:p>
            <a:pPr algn="l" indent="0" marL="0">
              <a:lnSpc>
                <a:spcPts val="3650"/>
              </a:lnSpc>
              <a:buNone/>
            </a:pPr>
            <a:r>
              <a:rPr lang="en-US" sz="2900" b="1" spc="-59" kern="0" dirty="0">
                <a:solidFill>
                  <a:srgbClr val="F95F88"/>
                </a:solidFill>
                <a:latin typeface="Petrona Bold" pitchFamily="34" charset="0"/>
                <a:ea typeface="Petrona Bold" pitchFamily="34" charset="-122"/>
                <a:cs typeface="Petrona Bold" pitchFamily="34" charset="-120"/>
              </a:rPr>
              <a:t>Transformation</a:t>
            </a:r>
            <a:endParaRPr lang="en-US" sz="2900" dirty="0"/>
          </a:p>
        </p:txBody>
      </p:sp>
      <p:sp>
        <p:nvSpPr>
          <p:cNvPr id="3" name="Text 1"/>
          <p:cNvSpPr/>
          <p:nvPr/>
        </p:nvSpPr>
        <p:spPr>
          <a:xfrm>
            <a:off x="793790" y="3466862"/>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add custom columns useful for  the analysis using power query </a:t>
            </a:r>
            <a:endParaRPr lang="en-US" sz="1750" dirty="0"/>
          </a:p>
        </p:txBody>
      </p:sp>
      <p:sp>
        <p:nvSpPr>
          <p:cNvPr id="4" name="Text 2"/>
          <p:cNvSpPr/>
          <p:nvPr/>
        </p:nvSpPr>
        <p:spPr>
          <a:xfrm>
            <a:off x="793790" y="4084915"/>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1-  Delivery Duration  = Ship Date - Order Date</a:t>
            </a:r>
            <a:endParaRPr lang="en-US" sz="1750" dirty="0"/>
          </a:p>
        </p:txBody>
      </p:sp>
      <p:sp>
        <p:nvSpPr>
          <p:cNvPr id="5" name="Text 3"/>
          <p:cNvSpPr/>
          <p:nvPr/>
        </p:nvSpPr>
        <p:spPr>
          <a:xfrm>
            <a:off x="793790" y="4702969"/>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2- Discount Value = Sales * Discount</a:t>
            </a:r>
            <a:endParaRPr lang="en-US" sz="1750" dirty="0"/>
          </a:p>
        </p:txBody>
      </p:sp>
      <p:sp>
        <p:nvSpPr>
          <p:cNvPr id="6" name="Text 4"/>
          <p:cNvSpPr/>
          <p:nvPr/>
        </p:nvSpPr>
        <p:spPr>
          <a:xfrm>
            <a:off x="793790" y="5321022"/>
            <a:ext cx="130428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Now data ready to be analysed</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976670"/>
            <a:ext cx="4990148" cy="623649"/>
          </a:xfrm>
          <a:prstGeom prst="rect">
            <a:avLst/>
          </a:prstGeom>
          <a:noFill/>
          <a:ln/>
        </p:spPr>
        <p:txBody>
          <a:bodyPr wrap="none" lIns="0" tIns="0" rIns="0" bIns="0" rtlCol="0" anchor="t"/>
          <a:lstStyle/>
          <a:p>
            <a:pPr algn="l" indent="0" marL="0">
              <a:lnSpc>
                <a:spcPts val="4900"/>
              </a:lnSpc>
              <a:buNone/>
            </a:pPr>
            <a:r>
              <a:rPr lang="en-US" sz="3900" b="1" spc="-79" kern="0" dirty="0">
                <a:solidFill>
                  <a:srgbClr val="F95F88"/>
                </a:solidFill>
                <a:latin typeface="Petrona Bold" pitchFamily="34" charset="0"/>
                <a:ea typeface="Petrona Bold" pitchFamily="34" charset="-122"/>
                <a:cs typeface="Petrona Bold" pitchFamily="34" charset="-120"/>
              </a:rPr>
              <a:t>EDA question</a:t>
            </a:r>
            <a:endParaRPr lang="en-US" sz="3900" dirty="0"/>
          </a:p>
        </p:txBody>
      </p:sp>
      <p:sp>
        <p:nvSpPr>
          <p:cNvPr id="3" name="Text 1"/>
          <p:cNvSpPr/>
          <p:nvPr/>
        </p:nvSpPr>
        <p:spPr>
          <a:xfrm>
            <a:off x="793790" y="2059543"/>
            <a:ext cx="6244709"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We begin by identifying key questions that help uncover insights:</a:t>
            </a:r>
            <a:endParaRPr lang="en-US" sz="1750" dirty="0"/>
          </a:p>
        </p:txBody>
      </p:sp>
      <p:sp>
        <p:nvSpPr>
          <p:cNvPr id="4" name="Text 2"/>
          <p:cNvSpPr/>
          <p:nvPr/>
        </p:nvSpPr>
        <p:spPr>
          <a:xfrm>
            <a:off x="793790" y="2989421"/>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spc="-36" kern="0" dirty="0">
                <a:solidFill>
                  <a:srgbClr val="272525"/>
                </a:solidFill>
                <a:latin typeface="Inter" pitchFamily="34" charset="0"/>
                <a:ea typeface="Inter" pitchFamily="34" charset="-122"/>
                <a:cs typeface="Inter" pitchFamily="34" charset="-120"/>
              </a:rPr>
              <a:t>Financial Performance Analysis </a:t>
            </a:r>
            <a:endParaRPr lang="en-US" sz="1750" dirty="0"/>
          </a:p>
        </p:txBody>
      </p:sp>
      <p:sp>
        <p:nvSpPr>
          <p:cNvPr id="5" name="Text 3"/>
          <p:cNvSpPr/>
          <p:nvPr/>
        </p:nvSpPr>
        <p:spPr>
          <a:xfrm>
            <a:off x="793790" y="3431619"/>
            <a:ext cx="6244709" cy="725805"/>
          </a:xfrm>
          <a:prstGeom prst="rect">
            <a:avLst/>
          </a:prstGeom>
          <a:noFill/>
          <a:ln/>
        </p:spPr>
        <p:txBody>
          <a:bodyPr wrap="square" lIns="0" tIns="0" rIns="0" bIns="0" rtlCol="0" anchor="t"/>
          <a:lstStyle/>
          <a:p>
            <a:pPr algn="l"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What are the total sales for the store over a specific period?</a:t>
            </a:r>
            <a:endParaRPr lang="en-US" sz="1750" dirty="0"/>
          </a:p>
        </p:txBody>
      </p:sp>
      <p:sp>
        <p:nvSpPr>
          <p:cNvPr id="6" name="Text 4"/>
          <p:cNvSpPr/>
          <p:nvPr/>
        </p:nvSpPr>
        <p:spPr>
          <a:xfrm>
            <a:off x="793790" y="4236720"/>
            <a:ext cx="6244709" cy="725805"/>
          </a:xfrm>
          <a:prstGeom prst="rect">
            <a:avLst/>
          </a:prstGeom>
          <a:noFill/>
          <a:ln/>
        </p:spPr>
        <p:txBody>
          <a:bodyPr wrap="square" lIns="0" tIns="0" rIns="0" bIns="0" rtlCol="0" anchor="t"/>
          <a:lstStyle/>
          <a:p>
            <a:pPr algn="l"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How do sales compare year-over-year or month-over-month? </a:t>
            </a:r>
            <a:endParaRPr lang="en-US" sz="1750" dirty="0"/>
          </a:p>
        </p:txBody>
      </p:sp>
      <p:sp>
        <p:nvSpPr>
          <p:cNvPr id="7" name="Text 5"/>
          <p:cNvSpPr/>
          <p:nvPr/>
        </p:nvSpPr>
        <p:spPr>
          <a:xfrm>
            <a:off x="793790" y="5041821"/>
            <a:ext cx="6244709" cy="362903"/>
          </a:xfrm>
          <a:prstGeom prst="rect">
            <a:avLst/>
          </a:prstGeom>
          <a:noFill/>
          <a:ln/>
        </p:spPr>
        <p:txBody>
          <a:bodyPr wrap="none" lIns="0" tIns="0" rIns="0" bIns="0" rtlCol="0" anchor="t"/>
          <a:lstStyle/>
          <a:p>
            <a:pPr algn="l"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What are the best-selling products/categories?</a:t>
            </a:r>
            <a:endParaRPr lang="en-US" sz="1750" dirty="0"/>
          </a:p>
        </p:txBody>
      </p:sp>
      <p:sp>
        <p:nvSpPr>
          <p:cNvPr id="8" name="Text 6"/>
          <p:cNvSpPr/>
          <p:nvPr/>
        </p:nvSpPr>
        <p:spPr>
          <a:xfrm>
            <a:off x="793790" y="5484019"/>
            <a:ext cx="6244709" cy="362903"/>
          </a:xfrm>
          <a:prstGeom prst="rect">
            <a:avLst/>
          </a:prstGeom>
          <a:noFill/>
          <a:ln/>
        </p:spPr>
        <p:txBody>
          <a:bodyPr wrap="none" lIns="0" tIns="0" rIns="0" bIns="0" rtlCol="0" anchor="t"/>
          <a:lstStyle/>
          <a:p>
            <a:pPr algn="l"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What are the peak sales hours/days/weeks?</a:t>
            </a:r>
            <a:endParaRPr lang="en-US" sz="1750" dirty="0"/>
          </a:p>
        </p:txBody>
      </p:sp>
      <p:sp>
        <p:nvSpPr>
          <p:cNvPr id="9" name="Text 7"/>
          <p:cNvSpPr/>
          <p:nvPr/>
        </p:nvSpPr>
        <p:spPr>
          <a:xfrm>
            <a:off x="793790" y="5926217"/>
            <a:ext cx="6244709" cy="362903"/>
          </a:xfrm>
          <a:prstGeom prst="rect">
            <a:avLst/>
          </a:prstGeom>
          <a:noFill/>
          <a:ln/>
        </p:spPr>
        <p:txBody>
          <a:bodyPr wrap="none" lIns="0" tIns="0" rIns="0" bIns="0" rtlCol="0" anchor="t"/>
          <a:lstStyle/>
          <a:p>
            <a:pPr algn="l"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How do  discounts impact sales?</a:t>
            </a:r>
            <a:endParaRPr lang="en-US" sz="1750" dirty="0"/>
          </a:p>
        </p:txBody>
      </p:sp>
      <p:sp>
        <p:nvSpPr>
          <p:cNvPr id="10" name="Text 8"/>
          <p:cNvSpPr/>
          <p:nvPr/>
        </p:nvSpPr>
        <p:spPr>
          <a:xfrm>
            <a:off x="793790" y="6368415"/>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spc="-36" kern="0" dirty="0">
                <a:solidFill>
                  <a:srgbClr val="272525"/>
                </a:solidFill>
                <a:latin typeface="Inter" pitchFamily="34" charset="0"/>
                <a:ea typeface="Inter" pitchFamily="34" charset="-122"/>
                <a:cs typeface="Inter" pitchFamily="34" charset="-120"/>
              </a:rPr>
              <a:t>Regional/Geographical Insights</a:t>
            </a:r>
            <a:endParaRPr lang="en-US" sz="1750" dirty="0"/>
          </a:p>
        </p:txBody>
      </p:sp>
      <p:sp>
        <p:nvSpPr>
          <p:cNvPr id="11" name="Text 9"/>
          <p:cNvSpPr/>
          <p:nvPr/>
        </p:nvSpPr>
        <p:spPr>
          <a:xfrm>
            <a:off x="793790" y="6810613"/>
            <a:ext cx="6244709" cy="362903"/>
          </a:xfrm>
          <a:prstGeom prst="rect">
            <a:avLst/>
          </a:prstGeom>
          <a:noFill/>
          <a:ln/>
        </p:spPr>
        <p:txBody>
          <a:bodyPr wrap="none" lIns="0" tIns="0" rIns="0" bIns="0" rtlCol="0" anchor="t"/>
          <a:lstStyle/>
          <a:p>
            <a:pPr algn="l" lvl="1" marL="6858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What are our top sales Cities?</a:t>
            </a:r>
            <a:endParaRPr lang="en-US" sz="1750" dirty="0"/>
          </a:p>
        </p:txBody>
      </p:sp>
      <p:sp>
        <p:nvSpPr>
          <p:cNvPr id="12" name="Text 10"/>
          <p:cNvSpPr/>
          <p:nvPr/>
        </p:nvSpPr>
        <p:spPr>
          <a:xfrm>
            <a:off x="7599521" y="2059543"/>
            <a:ext cx="6244709" cy="362903"/>
          </a:xfrm>
          <a:prstGeom prst="rect">
            <a:avLst/>
          </a:prstGeom>
          <a:noFill/>
          <a:ln/>
        </p:spPr>
        <p:txBody>
          <a:bodyPr wrap="none" lIns="0" tIns="0" rIns="0" bIns="0" rtlCol="0" anchor="t"/>
          <a:lstStyle/>
          <a:p>
            <a:pPr algn="l"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KPIs:</a:t>
            </a:r>
            <a:endParaRPr lang="en-US" sz="1750" dirty="0"/>
          </a:p>
        </p:txBody>
      </p:sp>
      <p:sp>
        <p:nvSpPr>
          <p:cNvPr id="13" name="Text 11"/>
          <p:cNvSpPr/>
          <p:nvPr/>
        </p:nvSpPr>
        <p:spPr>
          <a:xfrm>
            <a:off x="7599521" y="2626519"/>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spc="-36" kern="0" dirty="0">
                <a:solidFill>
                  <a:srgbClr val="272525"/>
                </a:solidFill>
                <a:latin typeface="Inter" pitchFamily="34" charset="0"/>
                <a:ea typeface="Inter" pitchFamily="34" charset="-122"/>
                <a:cs typeface="Inter" pitchFamily="34" charset="-120"/>
              </a:rPr>
              <a:t>Total Customers </a:t>
            </a:r>
            <a:endParaRPr lang="en-US" sz="1750" dirty="0"/>
          </a:p>
        </p:txBody>
      </p:sp>
      <p:sp>
        <p:nvSpPr>
          <p:cNvPr id="14" name="Text 12"/>
          <p:cNvSpPr/>
          <p:nvPr/>
        </p:nvSpPr>
        <p:spPr>
          <a:xfrm>
            <a:off x="7599521" y="3068717"/>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spc="-36" kern="0" dirty="0">
                <a:solidFill>
                  <a:srgbClr val="272525"/>
                </a:solidFill>
                <a:latin typeface="Inter" pitchFamily="34" charset="0"/>
                <a:ea typeface="Inter" pitchFamily="34" charset="-122"/>
                <a:cs typeface="Inter" pitchFamily="34" charset="-120"/>
              </a:rPr>
              <a:t>Total Orders </a:t>
            </a:r>
            <a:endParaRPr lang="en-US" sz="1750" dirty="0"/>
          </a:p>
        </p:txBody>
      </p:sp>
      <p:sp>
        <p:nvSpPr>
          <p:cNvPr id="15" name="Text 13"/>
          <p:cNvSpPr/>
          <p:nvPr/>
        </p:nvSpPr>
        <p:spPr>
          <a:xfrm>
            <a:off x="7599521" y="3510915"/>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spc="-36" kern="0" dirty="0">
                <a:solidFill>
                  <a:srgbClr val="272525"/>
                </a:solidFill>
                <a:latin typeface="Inter" pitchFamily="34" charset="0"/>
                <a:ea typeface="Inter" pitchFamily="34" charset="-122"/>
                <a:cs typeface="Inter" pitchFamily="34" charset="-120"/>
              </a:rPr>
              <a:t>Total Sales </a:t>
            </a:r>
            <a:endParaRPr lang="en-US" sz="1750" dirty="0"/>
          </a:p>
        </p:txBody>
      </p:sp>
      <p:sp>
        <p:nvSpPr>
          <p:cNvPr id="16" name="Text 14"/>
          <p:cNvSpPr/>
          <p:nvPr/>
        </p:nvSpPr>
        <p:spPr>
          <a:xfrm>
            <a:off x="7599521" y="3953113"/>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4"/>
            </a:pPr>
            <a:r>
              <a:rPr lang="en-US" sz="1750" spc="-36" kern="0" dirty="0">
                <a:solidFill>
                  <a:srgbClr val="272525"/>
                </a:solidFill>
                <a:latin typeface="Inter" pitchFamily="34" charset="0"/>
                <a:ea typeface="Inter" pitchFamily="34" charset="-122"/>
                <a:cs typeface="Inter" pitchFamily="34" charset="-120"/>
              </a:rPr>
              <a:t>Total Profit </a:t>
            </a:r>
            <a:endParaRPr lang="en-US" sz="1750" dirty="0"/>
          </a:p>
        </p:txBody>
      </p:sp>
      <p:sp>
        <p:nvSpPr>
          <p:cNvPr id="17" name="Text 15"/>
          <p:cNvSpPr/>
          <p:nvPr/>
        </p:nvSpPr>
        <p:spPr>
          <a:xfrm>
            <a:off x="7599521" y="4395311"/>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5"/>
            </a:pPr>
            <a:r>
              <a:rPr lang="en-US" sz="1750" spc="-36" kern="0" dirty="0">
                <a:solidFill>
                  <a:srgbClr val="272525"/>
                </a:solidFill>
                <a:latin typeface="Inter" pitchFamily="34" charset="0"/>
                <a:ea typeface="Inter" pitchFamily="34" charset="-122"/>
                <a:cs typeface="Inter" pitchFamily="34" charset="-120"/>
              </a:rPr>
              <a:t>Discount Value</a:t>
            </a:r>
            <a:endParaRPr lang="en-US" sz="1750" dirty="0"/>
          </a:p>
        </p:txBody>
      </p:sp>
      <p:sp>
        <p:nvSpPr>
          <p:cNvPr id="18" name="Text 16"/>
          <p:cNvSpPr/>
          <p:nvPr/>
        </p:nvSpPr>
        <p:spPr>
          <a:xfrm>
            <a:off x="7599521" y="4837509"/>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6"/>
            </a:pPr>
            <a:r>
              <a:rPr lang="en-US" sz="1750" spc="-36" kern="0" dirty="0">
                <a:solidFill>
                  <a:srgbClr val="272525"/>
                </a:solidFill>
                <a:latin typeface="Inter" pitchFamily="34" charset="0"/>
                <a:ea typeface="Inter" pitchFamily="34" charset="-122"/>
                <a:cs typeface="Inter" pitchFamily="34" charset="-120"/>
              </a:rPr>
              <a:t>Returns Orders</a:t>
            </a:r>
            <a:endParaRPr lang="en-US" sz="1750" dirty="0"/>
          </a:p>
        </p:txBody>
      </p:sp>
      <p:sp>
        <p:nvSpPr>
          <p:cNvPr id="19" name="Text 17"/>
          <p:cNvSpPr/>
          <p:nvPr/>
        </p:nvSpPr>
        <p:spPr>
          <a:xfrm>
            <a:off x="7599521" y="5279708"/>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7"/>
            </a:pPr>
            <a:r>
              <a:rPr lang="en-US" sz="1750" spc="-36" kern="0" dirty="0">
                <a:solidFill>
                  <a:srgbClr val="272525"/>
                </a:solidFill>
                <a:latin typeface="Inter" pitchFamily="34" charset="0"/>
                <a:ea typeface="Inter" pitchFamily="34" charset="-122"/>
                <a:cs typeface="Inter" pitchFamily="34" charset="-120"/>
              </a:rPr>
              <a:t>Returned Orders Cost</a:t>
            </a:r>
            <a:endParaRPr lang="en-US" sz="1750" dirty="0"/>
          </a:p>
        </p:txBody>
      </p:sp>
      <p:sp>
        <p:nvSpPr>
          <p:cNvPr id="20" name="Text 18"/>
          <p:cNvSpPr/>
          <p:nvPr/>
        </p:nvSpPr>
        <p:spPr>
          <a:xfrm>
            <a:off x="7599521" y="5721906"/>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8"/>
            </a:pPr>
            <a:r>
              <a:rPr lang="en-US" sz="1750" spc="-36" kern="0" dirty="0">
                <a:solidFill>
                  <a:srgbClr val="272525"/>
                </a:solidFill>
                <a:latin typeface="Inter" pitchFamily="34" charset="0"/>
                <a:ea typeface="Inter" pitchFamily="34" charset="-122"/>
                <a:cs typeface="Inter" pitchFamily="34" charset="-120"/>
              </a:rPr>
              <a:t>Average Delivery Duration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196358" y="3316724"/>
            <a:ext cx="6237684" cy="779621"/>
          </a:xfrm>
          <a:prstGeom prst="rect">
            <a:avLst/>
          </a:prstGeom>
          <a:noFill/>
          <a:ln/>
        </p:spPr>
        <p:txBody>
          <a:bodyPr wrap="none" lIns="0" tIns="0" rIns="0" bIns="0" rtlCol="0" anchor="t"/>
          <a:lstStyle/>
          <a:p>
            <a:pPr algn="ctr" indent="0" marL="0">
              <a:lnSpc>
                <a:spcPts val="6100"/>
              </a:lnSpc>
              <a:buNone/>
            </a:pPr>
            <a:r>
              <a:rPr lang="en-US" sz="4900" b="1" spc="-98" kern="0" dirty="0">
                <a:solidFill>
                  <a:srgbClr val="000000"/>
                </a:solidFill>
                <a:latin typeface="Petrona Bold" pitchFamily="34" charset="0"/>
                <a:ea typeface="Petrona Bold" pitchFamily="34" charset="-122"/>
                <a:cs typeface="Petrona Bold" pitchFamily="34" charset="-120"/>
              </a:rPr>
              <a:t>Visualization</a:t>
            </a:r>
            <a:endParaRPr lang="en-US" sz="4900" dirty="0"/>
          </a:p>
        </p:txBody>
      </p:sp>
      <p:sp>
        <p:nvSpPr>
          <p:cNvPr id="3" name="Text 1"/>
          <p:cNvSpPr/>
          <p:nvPr/>
        </p:nvSpPr>
        <p:spPr>
          <a:xfrm>
            <a:off x="793790" y="4549973"/>
            <a:ext cx="13042821" cy="362903"/>
          </a:xfrm>
          <a:prstGeom prst="rect">
            <a:avLst/>
          </a:prstGeom>
          <a:noFill/>
          <a:ln/>
        </p:spPr>
        <p:txBody>
          <a:bodyPr wrap="none" lIns="0" tIns="0" rIns="0" bIns="0" rtlCol="0" anchor="t"/>
          <a:lstStyle/>
          <a:p>
            <a:pPr algn="ctr" indent="0" marL="0">
              <a:lnSpc>
                <a:spcPts val="2850"/>
              </a:lnSpc>
              <a:buNone/>
            </a:pPr>
            <a:r>
              <a:rPr lang="en-US" sz="1750" b="1" i="1" spc="-36" kern="0" dirty="0">
                <a:solidFill>
                  <a:srgbClr val="272525"/>
                </a:solidFill>
                <a:latin typeface="Inter" pitchFamily="34" charset="0"/>
                <a:ea typeface="Inter" pitchFamily="34" charset="-122"/>
                <a:cs typeface="Inter" pitchFamily="34" charset="-120"/>
              </a:rPr>
              <a:t>Tools Used: Tableau</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27</Slides>
  <Notes>27</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2025-04-13T13:45:53Z</dcterms:created>
  <dcterms:modified xsi:type="dcterms:W3CDTF">2025-04-13T13:45:53Z</dcterms:modified>
</cp:coreProperties>
</file>